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84" r:id="rId2"/>
    <p:sldId id="257" r:id="rId3"/>
    <p:sldId id="283" r:id="rId4"/>
    <p:sldId id="259" r:id="rId5"/>
    <p:sldId id="285" r:id="rId6"/>
    <p:sldId id="286" r:id="rId7"/>
    <p:sldId id="287" r:id="rId8"/>
    <p:sldId id="288" r:id="rId9"/>
    <p:sldId id="289" r:id="rId10"/>
    <p:sldId id="290" r:id="rId11"/>
    <p:sldId id="291" r:id="rId12"/>
    <p:sldId id="292" r:id="rId13"/>
    <p:sldId id="293" r:id="rId14"/>
    <p:sldId id="294" r:id="rId15"/>
    <p:sldId id="295" r:id="rId16"/>
    <p:sldId id="282" r:id="rId17"/>
    <p:sldId id="296" r:id="rId18"/>
    <p:sldId id="297" r:id="rId19"/>
    <p:sldId id="298"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7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8" autoAdjust="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16" name="Segnaposto numero diapositiva 15"/>
          <p:cNvSpPr>
            <a:spLocks noGrp="1"/>
          </p:cNvSpPr>
          <p:nvPr>
            <p:ph type="sldNum" sz="quarter" idx="11"/>
          </p:nvPr>
        </p:nvSpPr>
        <p:spPr/>
        <p:txBody>
          <a:bodyPr/>
          <a:lstStyle/>
          <a:p>
            <a:fld id="{A0CF1A9D-E283-4DB1-B613-4D175958BFB7}"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CF1A9D-E283-4DB1-B613-4D175958BFB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CF1A9D-E283-4DB1-B613-4D175958BFB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A259741D-86D5-4098-9AB8-74AD3D353A44}" type="datetimeFigureOut">
              <a:rPr lang="it-IT" smtClean="0"/>
              <a:pPr/>
              <a:t>21/10/2014</a:t>
            </a:fld>
            <a:endParaRPr lang="it-IT"/>
          </a:p>
        </p:txBody>
      </p:sp>
      <p:sp>
        <p:nvSpPr>
          <p:cNvPr id="15" name="Segnaposto numero diapositiva 14"/>
          <p:cNvSpPr>
            <a:spLocks noGrp="1"/>
          </p:cNvSpPr>
          <p:nvPr>
            <p:ph type="sldNum" sz="quarter" idx="15"/>
          </p:nvPr>
        </p:nvSpPr>
        <p:spPr/>
        <p:txBody>
          <a:bodyPr/>
          <a:lstStyle>
            <a:lvl1pPr algn="ctr">
              <a:defRPr/>
            </a:lvl1pPr>
          </a:lstStyle>
          <a:p>
            <a:fld id="{A0CF1A9D-E283-4DB1-B613-4D175958BFB7}"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CF1A9D-E283-4DB1-B613-4D175958BFB7}"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CF1A9D-E283-4DB1-B613-4D175958BFB7}"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A0CF1A9D-E283-4DB1-B613-4D175958BFB7}"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CF1A9D-E283-4DB1-B613-4D175958BFB7}"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CF1A9D-E283-4DB1-B613-4D175958BFB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A259741D-86D5-4098-9AB8-74AD3D353A44}" type="datetimeFigureOut">
              <a:rPr lang="it-IT" smtClean="0"/>
              <a:pPr/>
              <a:t>21/10/2014</a:t>
            </a:fld>
            <a:endParaRPr lang="it-IT"/>
          </a:p>
        </p:txBody>
      </p:sp>
      <p:sp>
        <p:nvSpPr>
          <p:cNvPr id="9" name="Segnaposto numero diapositiva 8"/>
          <p:cNvSpPr>
            <a:spLocks noGrp="1"/>
          </p:cNvSpPr>
          <p:nvPr>
            <p:ph type="sldNum" sz="quarter" idx="15"/>
          </p:nvPr>
        </p:nvSpPr>
        <p:spPr/>
        <p:txBody>
          <a:bodyPr/>
          <a:lstStyle/>
          <a:p>
            <a:fld id="{A0CF1A9D-E283-4DB1-B613-4D175958BFB7}"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A259741D-86D5-4098-9AB8-74AD3D353A44}" type="datetimeFigureOut">
              <a:rPr lang="it-IT" smtClean="0"/>
              <a:pPr/>
              <a:t>21/10/2014</a:t>
            </a:fld>
            <a:endParaRPr lang="it-IT"/>
          </a:p>
        </p:txBody>
      </p:sp>
      <p:sp>
        <p:nvSpPr>
          <p:cNvPr id="9" name="Segnaposto numero diapositiva 8"/>
          <p:cNvSpPr>
            <a:spLocks noGrp="1"/>
          </p:cNvSpPr>
          <p:nvPr>
            <p:ph type="sldNum" sz="quarter" idx="11"/>
          </p:nvPr>
        </p:nvSpPr>
        <p:spPr/>
        <p:txBody>
          <a:bodyPr/>
          <a:lstStyle/>
          <a:p>
            <a:fld id="{A0CF1A9D-E283-4DB1-B613-4D175958BFB7}"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259741D-86D5-4098-9AB8-74AD3D353A44}" type="datetimeFigureOut">
              <a:rPr lang="it-IT" smtClean="0"/>
              <a:pPr/>
              <a:t>21/10/2014</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0CF1A9D-E283-4DB1-B613-4D175958BFB7}"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endParaRPr lang="it-IT" dirty="0" smtClean="0"/>
          </a:p>
          <a:p>
            <a:endParaRPr lang="it-IT" i="1" dirty="0" smtClean="0"/>
          </a:p>
          <a:p>
            <a:r>
              <a:rPr lang="it-IT" i="1" dirty="0" smtClean="0"/>
              <a:t>A </a:t>
            </a:r>
            <a:r>
              <a:rPr lang="it-IT" i="1" dirty="0" err="1" smtClean="0"/>
              <a:t>greeting</a:t>
            </a:r>
            <a:r>
              <a:rPr lang="it-IT" i="1" dirty="0" smtClean="0"/>
              <a:t> </a:t>
            </a:r>
            <a:r>
              <a:rPr lang="it-IT" i="1" dirty="0" err="1" smtClean="0"/>
              <a:t>to</a:t>
            </a:r>
            <a:r>
              <a:rPr lang="it-IT" i="1" dirty="0" smtClean="0"/>
              <a:t> WUCWO’s General </a:t>
            </a:r>
            <a:r>
              <a:rPr lang="it-IT" i="1" dirty="0" err="1" smtClean="0"/>
              <a:t>Assembly</a:t>
            </a:r>
            <a:endParaRPr lang="it-IT" i="1" dirty="0" smtClean="0"/>
          </a:p>
          <a:p>
            <a:r>
              <a:rPr lang="it-IT" i="1" dirty="0" smtClean="0"/>
              <a:t>23° </a:t>
            </a:r>
            <a:r>
              <a:rPr lang="it-IT" i="1" dirty="0" err="1" smtClean="0"/>
              <a:t>October</a:t>
            </a:r>
            <a:r>
              <a:rPr lang="it-IT" i="1" dirty="0" smtClean="0"/>
              <a:t> 2014</a:t>
            </a:r>
          </a:p>
          <a:p>
            <a:r>
              <a:rPr lang="it-IT" i="1" dirty="0" smtClean="0"/>
              <a:t>Ana Cristina Villa </a:t>
            </a:r>
            <a:r>
              <a:rPr lang="it-IT" i="1" dirty="0" err="1" smtClean="0"/>
              <a:t>Betancourt</a:t>
            </a:r>
            <a:endParaRPr lang="it-IT" i="1" dirty="0"/>
          </a:p>
        </p:txBody>
      </p:sp>
      <p:sp>
        <p:nvSpPr>
          <p:cNvPr id="3" name="Titolo 2"/>
          <p:cNvSpPr>
            <a:spLocks noGrp="1"/>
          </p:cNvSpPr>
          <p:nvPr>
            <p:ph type="ctrTitle"/>
          </p:nvPr>
        </p:nvSpPr>
        <p:spPr>
          <a:xfrm>
            <a:off x="214282" y="1433732"/>
            <a:ext cx="8548718" cy="1981200"/>
          </a:xfrm>
        </p:spPr>
        <p:txBody>
          <a:bodyPr/>
          <a:lstStyle/>
          <a:p>
            <a:r>
              <a:rPr lang="it-IT" sz="4400" b="1" cap="small" dirty="0" err="1" smtClean="0">
                <a:solidFill>
                  <a:schemeClr val="accent4">
                    <a:lumMod val="75000"/>
                  </a:schemeClr>
                </a:solidFill>
              </a:rPr>
              <a:t>Pontifical</a:t>
            </a:r>
            <a:r>
              <a:rPr lang="it-IT" sz="4400" b="1" cap="small" dirty="0" smtClean="0">
                <a:solidFill>
                  <a:schemeClr val="accent4">
                    <a:lumMod val="75000"/>
                  </a:schemeClr>
                </a:solidFill>
              </a:rPr>
              <a:t> </a:t>
            </a:r>
            <a:r>
              <a:rPr lang="it-IT" sz="4400" b="1" cap="small" dirty="0" err="1" smtClean="0">
                <a:solidFill>
                  <a:schemeClr val="accent4">
                    <a:lumMod val="75000"/>
                  </a:schemeClr>
                </a:solidFill>
              </a:rPr>
              <a:t>Council</a:t>
            </a:r>
            <a:r>
              <a:rPr lang="it-IT" sz="4400" b="1" cap="small" dirty="0" smtClean="0">
                <a:solidFill>
                  <a:schemeClr val="accent4">
                    <a:lumMod val="75000"/>
                  </a:schemeClr>
                </a:solidFill>
              </a:rPr>
              <a:t> </a:t>
            </a:r>
            <a:r>
              <a:rPr lang="it-IT" sz="4400" b="1" cap="small" dirty="0" err="1" smtClean="0">
                <a:solidFill>
                  <a:schemeClr val="accent4">
                    <a:lumMod val="75000"/>
                  </a:schemeClr>
                </a:solidFill>
              </a:rPr>
              <a:t>for</a:t>
            </a:r>
            <a:r>
              <a:rPr lang="it-IT" sz="4400" b="1" cap="small" dirty="0" smtClean="0">
                <a:solidFill>
                  <a:schemeClr val="accent4">
                    <a:lumMod val="75000"/>
                  </a:schemeClr>
                </a:solidFill>
              </a:rPr>
              <a:t> the </a:t>
            </a:r>
            <a:r>
              <a:rPr lang="it-IT" sz="4400" b="1" cap="small" dirty="0" err="1" smtClean="0">
                <a:solidFill>
                  <a:schemeClr val="accent4">
                    <a:lumMod val="75000"/>
                  </a:schemeClr>
                </a:solidFill>
              </a:rPr>
              <a:t>Laity</a:t>
            </a:r>
            <a:r>
              <a:rPr lang="it-IT" sz="4400" b="1" cap="small" dirty="0" smtClean="0">
                <a:solidFill>
                  <a:schemeClr val="accent4">
                    <a:lumMod val="75000"/>
                  </a:schemeClr>
                </a:solidFill>
              </a:rPr>
              <a:t> </a:t>
            </a:r>
            <a:br>
              <a:rPr lang="it-IT" sz="4400" b="1" cap="small" dirty="0" smtClean="0">
                <a:solidFill>
                  <a:schemeClr val="accent4">
                    <a:lumMod val="75000"/>
                  </a:schemeClr>
                </a:solidFill>
              </a:rPr>
            </a:br>
            <a:r>
              <a:rPr lang="it-IT" sz="4400" cap="small" dirty="0" smtClean="0">
                <a:solidFill>
                  <a:schemeClr val="accent4">
                    <a:lumMod val="75000"/>
                  </a:schemeClr>
                </a:solidFill>
              </a:rPr>
              <a:t>Women’s Section</a:t>
            </a:r>
            <a:endParaRPr lang="it-IT" sz="4400" cap="small"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5720" y="2714620"/>
            <a:ext cx="8572560" cy="3170099"/>
          </a:xfrm>
          <a:prstGeom prst="rect">
            <a:avLst/>
          </a:prstGeom>
          <a:noFill/>
        </p:spPr>
        <p:txBody>
          <a:bodyPr wrap="square" rtlCol="0">
            <a:spAutoFit/>
          </a:bodyPr>
          <a:lstStyle/>
          <a:p>
            <a:r>
              <a:rPr lang="it-IT" sz="4000" b="1" i="1" dirty="0" err="1" smtClean="0">
                <a:solidFill>
                  <a:schemeClr val="accent3">
                    <a:lumMod val="50000"/>
                  </a:schemeClr>
                </a:solidFill>
                <a:effectLst>
                  <a:outerShdw blurRad="38100" dist="38100" dir="2700000" algn="tl">
                    <a:srgbClr val="000000">
                      <a:alpha val="43137"/>
                    </a:srgbClr>
                  </a:outerShdw>
                </a:effectLst>
              </a:rPr>
              <a:t>Evangelii</a:t>
            </a:r>
            <a:r>
              <a:rPr lang="it-IT" sz="4000" b="1" i="1" dirty="0" smtClean="0">
                <a:solidFill>
                  <a:schemeClr val="accent3">
                    <a:lumMod val="50000"/>
                  </a:schemeClr>
                </a:solidFill>
                <a:effectLst>
                  <a:outerShdw blurRad="38100" dist="38100" dir="2700000" algn="tl">
                    <a:srgbClr val="000000">
                      <a:alpha val="43137"/>
                    </a:srgbClr>
                  </a:outerShdw>
                </a:effectLst>
              </a:rPr>
              <a:t> </a:t>
            </a:r>
            <a:r>
              <a:rPr lang="it-IT" sz="4000" b="1" i="1" dirty="0" err="1" smtClean="0">
                <a:solidFill>
                  <a:schemeClr val="accent3">
                    <a:lumMod val="50000"/>
                  </a:schemeClr>
                </a:solidFill>
                <a:effectLst>
                  <a:outerShdw blurRad="38100" dist="38100" dir="2700000" algn="tl">
                    <a:srgbClr val="000000">
                      <a:alpha val="43137"/>
                    </a:srgbClr>
                  </a:outerShdw>
                </a:effectLst>
              </a:rPr>
              <a:t>Gaudium</a:t>
            </a:r>
            <a:r>
              <a:rPr lang="it-IT" sz="4000" b="1" i="1" dirty="0" smtClean="0">
                <a:solidFill>
                  <a:schemeClr val="accent3">
                    <a:lumMod val="50000"/>
                  </a:schemeClr>
                </a:solidFill>
                <a:effectLst>
                  <a:outerShdw blurRad="38100" dist="38100" dir="2700000" algn="tl">
                    <a:srgbClr val="000000">
                      <a:alpha val="43137"/>
                    </a:srgbClr>
                  </a:outerShdw>
                </a:effectLst>
              </a:rPr>
              <a:t> </a:t>
            </a:r>
          </a:p>
          <a:p>
            <a:endParaRPr lang="it-IT" sz="4000" b="1" dirty="0" smtClean="0">
              <a:solidFill>
                <a:schemeClr val="accent3">
                  <a:lumMod val="50000"/>
                </a:schemeClr>
              </a:solidFill>
              <a:effectLst>
                <a:outerShdw blurRad="38100" dist="38100" dir="2700000" algn="tl">
                  <a:srgbClr val="000000">
                    <a:alpha val="43137"/>
                  </a:srgbClr>
                </a:outerShdw>
              </a:effectLst>
            </a:endParaRPr>
          </a:p>
          <a:p>
            <a:r>
              <a:rPr lang="it-IT" sz="4000" i="1" dirty="0" smtClean="0">
                <a:solidFill>
                  <a:schemeClr val="accent3">
                    <a:lumMod val="50000"/>
                  </a:schemeClr>
                </a:solidFill>
              </a:rPr>
              <a:t>		</a:t>
            </a:r>
            <a:r>
              <a:rPr lang="it-IT" sz="4000" dirty="0" err="1" smtClean="0">
                <a:solidFill>
                  <a:schemeClr val="accent3">
                    <a:lumMod val="50000"/>
                  </a:schemeClr>
                </a:solidFill>
              </a:rPr>
              <a:t>provides</a:t>
            </a:r>
            <a:r>
              <a:rPr lang="it-IT" sz="4000" dirty="0" smtClean="0">
                <a:solidFill>
                  <a:schemeClr val="accent3">
                    <a:lumMod val="50000"/>
                  </a:schemeClr>
                </a:solidFill>
              </a:rPr>
              <a:t> </a:t>
            </a:r>
            <a:r>
              <a:rPr lang="it-IT" sz="4000" dirty="0" err="1" smtClean="0">
                <a:solidFill>
                  <a:schemeClr val="accent3">
                    <a:lumMod val="50000"/>
                  </a:schemeClr>
                </a:solidFill>
              </a:rPr>
              <a:t>us</a:t>
            </a:r>
            <a:r>
              <a:rPr lang="it-IT" sz="4000" dirty="0" smtClean="0">
                <a:solidFill>
                  <a:schemeClr val="accent3">
                    <a:lumMod val="50000"/>
                  </a:schemeClr>
                </a:solidFill>
              </a:rPr>
              <a:t> </a:t>
            </a:r>
            <a:r>
              <a:rPr lang="it-IT" sz="4000" dirty="0" err="1" smtClean="0">
                <a:solidFill>
                  <a:schemeClr val="accent3">
                    <a:lumMod val="50000"/>
                  </a:schemeClr>
                </a:solidFill>
              </a:rPr>
              <a:t>with</a:t>
            </a:r>
            <a:r>
              <a:rPr lang="it-IT" sz="4000" dirty="0" smtClean="0">
                <a:solidFill>
                  <a:schemeClr val="accent3">
                    <a:lumMod val="50000"/>
                  </a:schemeClr>
                </a:solidFill>
              </a:rPr>
              <a:t> a </a:t>
            </a:r>
            <a:r>
              <a:rPr lang="it-IT" sz="4000" dirty="0" err="1" smtClean="0">
                <a:solidFill>
                  <a:schemeClr val="accent3">
                    <a:lumMod val="50000"/>
                  </a:schemeClr>
                </a:solidFill>
              </a:rPr>
              <a:t>few</a:t>
            </a:r>
            <a:r>
              <a:rPr lang="it-IT" sz="4000" dirty="0" smtClean="0">
                <a:solidFill>
                  <a:schemeClr val="accent3">
                    <a:lumMod val="50000"/>
                  </a:schemeClr>
                </a:solidFill>
              </a:rPr>
              <a:t> </a:t>
            </a:r>
            <a:r>
              <a:rPr lang="it-IT" sz="4000" dirty="0" err="1" smtClean="0">
                <a:solidFill>
                  <a:schemeClr val="accent3">
                    <a:lumMod val="50000"/>
                  </a:schemeClr>
                </a:solidFill>
              </a:rPr>
              <a:t>points</a:t>
            </a:r>
            <a:r>
              <a:rPr lang="it-IT" sz="4000" dirty="0" smtClean="0">
                <a:solidFill>
                  <a:schemeClr val="accent3">
                    <a:lumMod val="50000"/>
                  </a:schemeClr>
                </a:solidFill>
              </a:rPr>
              <a:t> </a:t>
            </a:r>
          </a:p>
          <a:p>
            <a:r>
              <a:rPr lang="it-IT" sz="4000" dirty="0" smtClean="0">
                <a:solidFill>
                  <a:schemeClr val="accent3">
                    <a:lumMod val="50000"/>
                  </a:schemeClr>
                </a:solidFill>
              </a:rPr>
              <a:t>	</a:t>
            </a:r>
            <a:r>
              <a:rPr lang="it-IT" sz="4000" dirty="0" smtClean="0">
                <a:solidFill>
                  <a:schemeClr val="accent3">
                    <a:lumMod val="50000"/>
                  </a:schemeClr>
                </a:solidFill>
              </a:rPr>
              <a:t>	</a:t>
            </a:r>
            <a:r>
              <a:rPr lang="it-IT" sz="4000" dirty="0" err="1" smtClean="0">
                <a:solidFill>
                  <a:schemeClr val="accent3">
                    <a:lumMod val="50000"/>
                  </a:schemeClr>
                </a:solidFill>
              </a:rPr>
              <a:t>for</a:t>
            </a:r>
            <a:r>
              <a:rPr lang="it-IT" sz="4000" dirty="0" smtClean="0">
                <a:solidFill>
                  <a:schemeClr val="accent3">
                    <a:lumMod val="50000"/>
                  </a:schemeClr>
                </a:solidFill>
              </a:rPr>
              <a:t> </a:t>
            </a:r>
            <a:r>
              <a:rPr lang="it-IT" sz="4000" dirty="0" err="1" smtClean="0">
                <a:solidFill>
                  <a:schemeClr val="accent3">
                    <a:lumMod val="50000"/>
                  </a:schemeClr>
                </a:solidFill>
              </a:rPr>
              <a:t>an</a:t>
            </a:r>
            <a:r>
              <a:rPr lang="it-IT" sz="4000" dirty="0" smtClean="0">
                <a:solidFill>
                  <a:schemeClr val="accent3">
                    <a:lumMod val="50000"/>
                  </a:schemeClr>
                </a:solidFill>
              </a:rPr>
              <a:t> </a:t>
            </a:r>
          </a:p>
          <a:p>
            <a:r>
              <a:rPr lang="it-IT" sz="4000" dirty="0" smtClean="0">
                <a:solidFill>
                  <a:schemeClr val="accent3">
                    <a:lumMod val="50000"/>
                  </a:schemeClr>
                </a:solidFill>
              </a:rPr>
              <a:t>	</a:t>
            </a:r>
            <a:r>
              <a:rPr lang="it-IT" sz="4000" dirty="0" smtClean="0">
                <a:solidFill>
                  <a:schemeClr val="accent3">
                    <a:lumMod val="50000"/>
                  </a:schemeClr>
                </a:solidFill>
              </a:rPr>
              <a:t>	</a:t>
            </a:r>
            <a:r>
              <a:rPr lang="it-IT" sz="4000" dirty="0" err="1" smtClean="0">
                <a:solidFill>
                  <a:schemeClr val="accent3">
                    <a:lumMod val="50000"/>
                  </a:schemeClr>
                </a:solidFill>
              </a:rPr>
              <a:t>Examination</a:t>
            </a:r>
            <a:r>
              <a:rPr lang="it-IT" sz="4000" dirty="0" smtClean="0">
                <a:solidFill>
                  <a:schemeClr val="accent3">
                    <a:lumMod val="50000"/>
                  </a:schemeClr>
                </a:solidFill>
              </a:rPr>
              <a:t> </a:t>
            </a:r>
            <a:r>
              <a:rPr lang="it-IT" sz="4000" dirty="0" smtClean="0">
                <a:solidFill>
                  <a:schemeClr val="accent3">
                    <a:lumMod val="50000"/>
                  </a:schemeClr>
                </a:solidFill>
              </a:rPr>
              <a:t>of </a:t>
            </a:r>
            <a:r>
              <a:rPr lang="it-IT" sz="4000" dirty="0" err="1" smtClean="0">
                <a:solidFill>
                  <a:schemeClr val="accent3">
                    <a:lumMod val="50000"/>
                  </a:schemeClr>
                </a:solidFill>
              </a:rPr>
              <a:t>Conscience</a:t>
            </a:r>
            <a:endParaRPr lang="it-IT" sz="40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5786" y="714356"/>
            <a:ext cx="7786742" cy="769441"/>
          </a:xfrm>
          <a:prstGeom prst="rect">
            <a:avLst/>
          </a:prstGeom>
          <a:noFill/>
        </p:spPr>
        <p:txBody>
          <a:bodyPr wrap="square" rtlCol="0">
            <a:spAutoFit/>
          </a:bodyPr>
          <a:lstStyle/>
          <a:p>
            <a:r>
              <a:rPr lang="it-IT" sz="4400" dirty="0" smtClean="0">
                <a:solidFill>
                  <a:schemeClr val="accent4">
                    <a:lumMod val="50000"/>
                  </a:schemeClr>
                </a:solidFill>
              </a:rPr>
              <a:t>1. </a:t>
            </a:r>
            <a:r>
              <a:rPr lang="it-IT" sz="4400" dirty="0" err="1" smtClean="0">
                <a:solidFill>
                  <a:schemeClr val="accent4">
                    <a:lumMod val="50000"/>
                  </a:schemeClr>
                </a:solidFill>
              </a:rPr>
              <a:t>Lack</a:t>
            </a:r>
            <a:r>
              <a:rPr lang="it-IT" sz="4400" dirty="0" smtClean="0">
                <a:solidFill>
                  <a:schemeClr val="accent4">
                    <a:lumMod val="50000"/>
                  </a:schemeClr>
                </a:solidFill>
              </a:rPr>
              <a:t> of Joy</a:t>
            </a:r>
            <a:r>
              <a:rPr lang="it-IT" dirty="0" smtClean="0">
                <a:solidFill>
                  <a:schemeClr val="accent4">
                    <a:lumMod val="50000"/>
                  </a:schemeClr>
                </a:solidFill>
              </a:rPr>
              <a:t> </a:t>
            </a:r>
            <a:endParaRPr lang="it-IT" dirty="0">
              <a:solidFill>
                <a:schemeClr val="accent4">
                  <a:lumMod val="50000"/>
                </a:schemeClr>
              </a:solidFill>
            </a:endParaRPr>
          </a:p>
        </p:txBody>
      </p:sp>
      <p:sp>
        <p:nvSpPr>
          <p:cNvPr id="3" name="CasellaDiTesto 2"/>
          <p:cNvSpPr txBox="1"/>
          <p:nvPr/>
        </p:nvSpPr>
        <p:spPr>
          <a:xfrm>
            <a:off x="428596" y="2000240"/>
            <a:ext cx="8429684" cy="3970318"/>
          </a:xfrm>
          <a:prstGeom prst="rect">
            <a:avLst/>
          </a:prstGeom>
          <a:noFill/>
        </p:spPr>
        <p:txBody>
          <a:bodyPr wrap="square" rtlCol="0">
            <a:spAutoFit/>
          </a:bodyPr>
          <a:lstStyle/>
          <a:p>
            <a:r>
              <a:rPr lang="it-IT" sz="2800" dirty="0" err="1" smtClean="0">
                <a:solidFill>
                  <a:schemeClr val="tx2"/>
                </a:solidFill>
              </a:rPr>
              <a:t>Why</a:t>
            </a:r>
            <a:r>
              <a:rPr lang="it-IT" sz="2800" dirty="0" smtClean="0">
                <a:solidFill>
                  <a:schemeClr val="tx2"/>
                </a:solidFill>
              </a:rPr>
              <a:t> do </a:t>
            </a:r>
            <a:r>
              <a:rPr lang="it-IT" sz="2800" dirty="0" err="1" smtClean="0">
                <a:solidFill>
                  <a:schemeClr val="tx2"/>
                </a:solidFill>
              </a:rPr>
              <a:t>our</a:t>
            </a:r>
            <a:r>
              <a:rPr lang="it-IT" sz="2800" dirty="0" smtClean="0">
                <a:solidFill>
                  <a:schemeClr val="tx2"/>
                </a:solidFill>
              </a:rPr>
              <a:t> </a:t>
            </a:r>
            <a:r>
              <a:rPr lang="it-IT" sz="2800" dirty="0" err="1" smtClean="0">
                <a:solidFill>
                  <a:schemeClr val="tx2"/>
                </a:solidFill>
              </a:rPr>
              <a:t>lives</a:t>
            </a:r>
            <a:r>
              <a:rPr lang="it-IT" sz="2800" dirty="0" smtClean="0">
                <a:solidFill>
                  <a:schemeClr val="tx2"/>
                </a:solidFill>
              </a:rPr>
              <a:t> so </a:t>
            </a:r>
            <a:r>
              <a:rPr lang="it-IT" sz="2800" dirty="0" err="1" smtClean="0">
                <a:solidFill>
                  <a:schemeClr val="tx2"/>
                </a:solidFill>
              </a:rPr>
              <a:t>often</a:t>
            </a:r>
            <a:r>
              <a:rPr lang="it-IT" sz="2800" dirty="0" smtClean="0">
                <a:solidFill>
                  <a:schemeClr val="tx2"/>
                </a:solidFill>
              </a:rPr>
              <a:t> </a:t>
            </a:r>
            <a:r>
              <a:rPr lang="it-IT" sz="2800" dirty="0" err="1" smtClean="0">
                <a:solidFill>
                  <a:schemeClr val="tx2"/>
                </a:solidFill>
              </a:rPr>
              <a:t>seem</a:t>
            </a:r>
            <a:r>
              <a:rPr lang="it-IT" sz="2800" dirty="0" smtClean="0">
                <a:solidFill>
                  <a:schemeClr val="tx2"/>
                </a:solidFill>
              </a:rPr>
              <a:t> a </a:t>
            </a:r>
            <a:r>
              <a:rPr lang="it-IT" sz="2800" dirty="0" err="1" smtClean="0">
                <a:solidFill>
                  <a:schemeClr val="tx2"/>
                </a:solidFill>
              </a:rPr>
              <a:t>Lent</a:t>
            </a:r>
            <a:r>
              <a:rPr lang="it-IT" sz="2800" dirty="0" smtClean="0">
                <a:solidFill>
                  <a:schemeClr val="tx2"/>
                </a:solidFill>
              </a:rPr>
              <a:t> </a:t>
            </a:r>
            <a:r>
              <a:rPr lang="it-IT" sz="2800" dirty="0" err="1" smtClean="0">
                <a:solidFill>
                  <a:schemeClr val="tx2"/>
                </a:solidFill>
              </a:rPr>
              <a:t>without</a:t>
            </a:r>
            <a:r>
              <a:rPr lang="it-IT" sz="2800" dirty="0" smtClean="0">
                <a:solidFill>
                  <a:schemeClr val="tx2"/>
                </a:solidFill>
              </a:rPr>
              <a:t> </a:t>
            </a:r>
            <a:r>
              <a:rPr lang="it-IT" sz="2800" dirty="0" err="1" smtClean="0">
                <a:solidFill>
                  <a:schemeClr val="tx2"/>
                </a:solidFill>
              </a:rPr>
              <a:t>Easter</a:t>
            </a:r>
            <a:r>
              <a:rPr lang="it-IT" sz="2800" dirty="0" smtClean="0">
                <a:solidFill>
                  <a:schemeClr val="tx2"/>
                </a:solidFill>
              </a:rPr>
              <a:t>? (EG 6)</a:t>
            </a:r>
          </a:p>
          <a:p>
            <a:r>
              <a:rPr lang="en-US" sz="2800" i="1" dirty="0" smtClean="0">
                <a:solidFill>
                  <a:srgbClr val="C07200"/>
                </a:solidFill>
              </a:rPr>
              <a:t>Whenever our interior life becomes caught up in its own interests and concerns, there is no longer room for others, no place for the poor. God’s voice is no longer heard, the quiet joy of his love is no longer felt, and the desire to do good fades. This is a very real danger for believers too. Many fall prey to it, and end up resentful, angry and listless. </a:t>
            </a:r>
            <a:r>
              <a:rPr lang="en-US" sz="2800" dirty="0" smtClean="0">
                <a:solidFill>
                  <a:srgbClr val="C07200"/>
                </a:solidFill>
              </a:rPr>
              <a:t>(EG 2</a:t>
            </a:r>
            <a:r>
              <a:rPr lang="it-IT" sz="2800" dirty="0" smtClean="0">
                <a:solidFill>
                  <a:srgbClr val="C072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4976834"/>
          </a:xfrm>
        </p:spPr>
        <p:txBody>
          <a:bodyPr>
            <a:normAutofit fontScale="92500"/>
          </a:bodyPr>
          <a:lstStyle/>
          <a:p>
            <a:pPr>
              <a:buNone/>
            </a:pPr>
            <a:r>
              <a:rPr lang="en-US" dirty="0" smtClean="0">
                <a:solidFill>
                  <a:schemeClr val="tx2"/>
                </a:solidFill>
              </a:rPr>
              <a:t>“a sort of inferiority complex” which leads us to conceal or water-down our Christian identity; </a:t>
            </a:r>
          </a:p>
          <a:p>
            <a:pPr>
              <a:buNone/>
            </a:pPr>
            <a:r>
              <a:rPr lang="en-US" dirty="0" smtClean="0">
                <a:solidFill>
                  <a:schemeClr val="tx2"/>
                </a:solidFill>
              </a:rPr>
              <a:t>“a kind of obsession about being like everyone else” (EG 79); </a:t>
            </a:r>
          </a:p>
          <a:p>
            <a:pPr>
              <a:buNone/>
            </a:pPr>
            <a:r>
              <a:rPr lang="en-US" dirty="0" smtClean="0">
                <a:solidFill>
                  <a:schemeClr val="tx2"/>
                </a:solidFill>
              </a:rPr>
              <a:t>a “practical relativism” that “consists in acting as if God did not exist” (EG 80)</a:t>
            </a:r>
          </a:p>
          <a:p>
            <a:pPr>
              <a:buNone/>
            </a:pPr>
            <a:r>
              <a:rPr lang="en-US" dirty="0" smtClean="0">
                <a:solidFill>
                  <a:schemeClr val="tx2"/>
                </a:solidFill>
              </a:rPr>
              <a:t>Desiring “for power or human glory at all cost, rather than giving their lives to others in mission” (EG 80)</a:t>
            </a:r>
          </a:p>
          <a:p>
            <a:pPr>
              <a:buNone/>
            </a:pPr>
            <a:endParaRPr lang="en-US" dirty="0" smtClean="0">
              <a:solidFill>
                <a:schemeClr val="tx2"/>
              </a:solidFill>
            </a:endParaRPr>
          </a:p>
          <a:p>
            <a:pPr algn="ctr">
              <a:buNone/>
            </a:pPr>
            <a:r>
              <a:rPr lang="en-US" sz="3200" b="1" i="1" dirty="0" smtClean="0">
                <a:solidFill>
                  <a:schemeClr val="accent6"/>
                </a:solidFill>
                <a:effectLst>
                  <a:outerShdw blurRad="38100" dist="38100" dir="2700000" algn="tl">
                    <a:srgbClr val="000000">
                      <a:alpha val="43137"/>
                    </a:srgbClr>
                  </a:outerShdw>
                </a:effectLst>
              </a:rPr>
              <a:t>LET US NOT ALLOW OURSELVES TO BE ROBBED OF MISSIONARY ENTHUSIASM!</a:t>
            </a:r>
            <a:r>
              <a:rPr lang="en-US" sz="3200" dirty="0" smtClean="0">
                <a:solidFill>
                  <a:schemeClr val="accent6"/>
                </a:solidFill>
                <a:effectLst>
                  <a:outerShdw blurRad="38100" dist="38100" dir="2700000" algn="tl">
                    <a:srgbClr val="000000">
                      <a:alpha val="43137"/>
                    </a:srgbClr>
                  </a:outerShdw>
                </a:effectLst>
              </a:rPr>
              <a:t> </a:t>
            </a:r>
            <a:r>
              <a:rPr lang="en-US" sz="3200" dirty="0" smtClean="0">
                <a:solidFill>
                  <a:schemeClr val="accent6"/>
                </a:solidFill>
              </a:rPr>
              <a:t>(EG 80)</a:t>
            </a:r>
            <a:endParaRPr lang="it-IT" sz="3200" dirty="0">
              <a:solidFill>
                <a:schemeClr val="accent6"/>
              </a:solidFill>
            </a:endParaRPr>
          </a:p>
        </p:txBody>
      </p:sp>
      <p:sp>
        <p:nvSpPr>
          <p:cNvPr id="3" name="Titolo 2"/>
          <p:cNvSpPr>
            <a:spLocks noGrp="1"/>
          </p:cNvSpPr>
          <p:nvPr>
            <p:ph type="title"/>
          </p:nvPr>
        </p:nvSpPr>
        <p:spPr/>
        <p:txBody>
          <a:bodyPr/>
          <a:lstStyle/>
          <a:p>
            <a:r>
              <a:rPr lang="it-IT" dirty="0" smtClean="0">
                <a:solidFill>
                  <a:schemeClr val="accent4">
                    <a:lumMod val="50000"/>
                  </a:schemeClr>
                </a:solidFill>
                <a:effectLst/>
              </a:rPr>
              <a:t>2. </a:t>
            </a:r>
            <a:r>
              <a:rPr lang="it-IT" dirty="0" err="1" smtClean="0">
                <a:solidFill>
                  <a:schemeClr val="accent4">
                    <a:lumMod val="50000"/>
                  </a:schemeClr>
                </a:solidFill>
                <a:effectLst/>
              </a:rPr>
              <a:t>Lack</a:t>
            </a:r>
            <a:r>
              <a:rPr lang="it-IT" dirty="0" smtClean="0">
                <a:solidFill>
                  <a:schemeClr val="accent4">
                    <a:lumMod val="50000"/>
                  </a:schemeClr>
                </a:solidFill>
                <a:effectLst/>
              </a:rPr>
              <a:t> of </a:t>
            </a:r>
            <a:r>
              <a:rPr lang="it-IT" dirty="0" err="1" smtClean="0">
                <a:solidFill>
                  <a:schemeClr val="accent4">
                    <a:lumMod val="50000"/>
                  </a:schemeClr>
                </a:solidFill>
                <a:effectLst/>
              </a:rPr>
              <a:t>Missionary</a:t>
            </a:r>
            <a:r>
              <a:rPr lang="it-IT" dirty="0" smtClean="0">
                <a:solidFill>
                  <a:schemeClr val="accent4">
                    <a:lumMod val="50000"/>
                  </a:schemeClr>
                </a:solidFill>
                <a:effectLst/>
              </a:rPr>
              <a:t> </a:t>
            </a:r>
            <a:r>
              <a:rPr lang="it-IT" dirty="0" err="1" smtClean="0">
                <a:solidFill>
                  <a:schemeClr val="accent4">
                    <a:lumMod val="50000"/>
                  </a:schemeClr>
                </a:solidFill>
                <a:effectLst/>
              </a:rPr>
              <a:t>Enthusiasm</a:t>
            </a:r>
            <a:endParaRPr lang="it-IT" dirty="0">
              <a:solidFill>
                <a:schemeClr val="accent4">
                  <a:lumMod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500"/>
                                        <p:tgtEl>
                                          <p:spTgt spid="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ox(in)">
                                      <p:cBhvr>
                                        <p:cTn id="13" dur="500"/>
                                        <p:tgtEl>
                                          <p:spTgt spid="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ox(i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buNone/>
            </a:pPr>
            <a:r>
              <a:rPr lang="it-IT" dirty="0" err="1" smtClean="0">
                <a:solidFill>
                  <a:schemeClr val="tx2"/>
                </a:solidFill>
              </a:rPr>
              <a:t>…we</a:t>
            </a:r>
            <a:r>
              <a:rPr lang="it-IT" dirty="0" smtClean="0">
                <a:solidFill>
                  <a:schemeClr val="tx2"/>
                </a:solidFill>
              </a:rPr>
              <a:t> </a:t>
            </a:r>
            <a:r>
              <a:rPr lang="it-IT" dirty="0" err="1" smtClean="0">
                <a:solidFill>
                  <a:schemeClr val="tx2"/>
                </a:solidFill>
              </a:rPr>
              <a:t>risk</a:t>
            </a:r>
            <a:r>
              <a:rPr lang="it-IT" dirty="0" smtClean="0">
                <a:solidFill>
                  <a:schemeClr val="tx2"/>
                </a:solidFill>
              </a:rPr>
              <a:t> </a:t>
            </a:r>
            <a:r>
              <a:rPr lang="it-IT" dirty="0" err="1" smtClean="0">
                <a:solidFill>
                  <a:schemeClr val="tx2"/>
                </a:solidFill>
              </a:rPr>
              <a:t>being</a:t>
            </a:r>
            <a:r>
              <a:rPr lang="it-IT" dirty="0" smtClean="0">
                <a:solidFill>
                  <a:schemeClr val="tx2"/>
                </a:solidFill>
              </a:rPr>
              <a:t> </a:t>
            </a:r>
            <a:r>
              <a:rPr lang="it-IT" dirty="0" err="1" smtClean="0">
                <a:solidFill>
                  <a:schemeClr val="tx2"/>
                </a:solidFill>
              </a:rPr>
              <a:t>disenchanted</a:t>
            </a:r>
            <a:r>
              <a:rPr lang="it-IT" dirty="0" smtClean="0">
                <a:solidFill>
                  <a:schemeClr val="tx2"/>
                </a:solidFill>
              </a:rPr>
              <a:t>, and “</a:t>
            </a:r>
            <a:r>
              <a:rPr lang="it-IT" dirty="0" err="1" smtClean="0">
                <a:solidFill>
                  <a:schemeClr val="tx2"/>
                </a:solidFill>
              </a:rPr>
              <a:t>diminishing</a:t>
            </a:r>
            <a:r>
              <a:rPr lang="it-IT" dirty="0" smtClean="0">
                <a:solidFill>
                  <a:schemeClr val="tx2"/>
                </a:solidFill>
              </a:rPr>
              <a:t> </a:t>
            </a:r>
            <a:r>
              <a:rPr lang="it-IT" dirty="0" err="1" smtClean="0">
                <a:solidFill>
                  <a:schemeClr val="tx2"/>
                </a:solidFill>
              </a:rPr>
              <a:t>our</a:t>
            </a:r>
            <a:r>
              <a:rPr lang="it-IT" dirty="0" smtClean="0">
                <a:solidFill>
                  <a:schemeClr val="tx2"/>
                </a:solidFill>
              </a:rPr>
              <a:t> </a:t>
            </a:r>
            <a:r>
              <a:rPr lang="it-IT" dirty="0" err="1" smtClean="0">
                <a:solidFill>
                  <a:schemeClr val="tx2"/>
                </a:solidFill>
              </a:rPr>
              <a:t>commitment</a:t>
            </a:r>
            <a:r>
              <a:rPr lang="it-IT" dirty="0" smtClean="0">
                <a:solidFill>
                  <a:schemeClr val="tx2"/>
                </a:solidFill>
              </a:rPr>
              <a:t> and </a:t>
            </a:r>
            <a:r>
              <a:rPr lang="it-IT" dirty="0" err="1" smtClean="0">
                <a:solidFill>
                  <a:schemeClr val="tx2"/>
                </a:solidFill>
              </a:rPr>
              <a:t>our</a:t>
            </a:r>
            <a:r>
              <a:rPr lang="it-IT" dirty="0" smtClean="0">
                <a:solidFill>
                  <a:schemeClr val="tx2"/>
                </a:solidFill>
              </a:rPr>
              <a:t> fervor”</a:t>
            </a:r>
          </a:p>
          <a:p>
            <a:pPr>
              <a:buNone/>
            </a:pPr>
            <a:r>
              <a:rPr lang="it-IT" dirty="0" err="1" smtClean="0">
                <a:solidFill>
                  <a:schemeClr val="tx2"/>
                </a:solidFill>
              </a:rPr>
              <a:t>But</a:t>
            </a:r>
            <a:r>
              <a:rPr lang="it-IT" dirty="0" smtClean="0">
                <a:solidFill>
                  <a:schemeClr val="tx2"/>
                </a:solidFill>
              </a:rPr>
              <a:t> the “</a:t>
            </a:r>
            <a:r>
              <a:rPr lang="it-IT" dirty="0" err="1" smtClean="0">
                <a:solidFill>
                  <a:schemeClr val="tx2"/>
                </a:solidFill>
              </a:rPr>
              <a:t>eyes</a:t>
            </a:r>
            <a:r>
              <a:rPr lang="it-IT" dirty="0" smtClean="0">
                <a:solidFill>
                  <a:schemeClr val="tx2"/>
                </a:solidFill>
              </a:rPr>
              <a:t> of </a:t>
            </a:r>
            <a:r>
              <a:rPr lang="it-IT" dirty="0" err="1" smtClean="0">
                <a:solidFill>
                  <a:schemeClr val="tx2"/>
                </a:solidFill>
              </a:rPr>
              <a:t>faith</a:t>
            </a:r>
            <a:r>
              <a:rPr lang="it-IT" dirty="0" smtClean="0">
                <a:solidFill>
                  <a:schemeClr val="tx2"/>
                </a:solidFill>
              </a:rPr>
              <a:t>” </a:t>
            </a:r>
            <a:r>
              <a:rPr lang="it-IT" dirty="0" err="1" smtClean="0">
                <a:solidFill>
                  <a:schemeClr val="tx2"/>
                </a:solidFill>
              </a:rPr>
              <a:t>allow</a:t>
            </a:r>
            <a:r>
              <a:rPr lang="it-IT" dirty="0" smtClean="0">
                <a:solidFill>
                  <a:schemeClr val="tx2"/>
                </a:solidFill>
              </a:rPr>
              <a:t> </a:t>
            </a:r>
            <a:r>
              <a:rPr lang="it-IT" dirty="0" err="1" smtClean="0">
                <a:solidFill>
                  <a:schemeClr val="tx2"/>
                </a:solidFill>
              </a:rPr>
              <a:t>us</a:t>
            </a:r>
            <a:r>
              <a:rPr lang="it-IT" dirty="0" smtClean="0">
                <a:solidFill>
                  <a:schemeClr val="tx2"/>
                </a:solidFill>
              </a:rPr>
              <a:t> </a:t>
            </a:r>
            <a:r>
              <a:rPr lang="it-IT" dirty="0" err="1" smtClean="0">
                <a:solidFill>
                  <a:schemeClr val="tx2"/>
                </a:solidFill>
              </a:rPr>
              <a:t>to</a:t>
            </a:r>
            <a:r>
              <a:rPr lang="it-IT" dirty="0" smtClean="0">
                <a:solidFill>
                  <a:schemeClr val="tx2"/>
                </a:solidFill>
              </a:rPr>
              <a:t> “</a:t>
            </a:r>
            <a:r>
              <a:rPr lang="it-IT" dirty="0" err="1" smtClean="0">
                <a:solidFill>
                  <a:schemeClr val="tx2"/>
                </a:solidFill>
              </a:rPr>
              <a:t>see</a:t>
            </a:r>
            <a:r>
              <a:rPr lang="it-IT" dirty="0" smtClean="0">
                <a:solidFill>
                  <a:schemeClr val="tx2"/>
                </a:solidFill>
              </a:rPr>
              <a:t> the light </a:t>
            </a:r>
            <a:r>
              <a:rPr lang="it-IT" dirty="0" err="1" smtClean="0">
                <a:solidFill>
                  <a:schemeClr val="tx2"/>
                </a:solidFill>
              </a:rPr>
              <a:t>which</a:t>
            </a:r>
            <a:r>
              <a:rPr lang="it-IT" dirty="0" smtClean="0">
                <a:solidFill>
                  <a:schemeClr val="tx2"/>
                </a:solidFill>
              </a:rPr>
              <a:t> the </a:t>
            </a:r>
            <a:r>
              <a:rPr lang="it-IT" dirty="0" err="1" smtClean="0">
                <a:solidFill>
                  <a:schemeClr val="tx2"/>
                </a:solidFill>
              </a:rPr>
              <a:t>Holy</a:t>
            </a:r>
            <a:r>
              <a:rPr lang="it-IT" dirty="0" smtClean="0">
                <a:solidFill>
                  <a:schemeClr val="tx2"/>
                </a:solidFill>
              </a:rPr>
              <a:t> </a:t>
            </a:r>
            <a:r>
              <a:rPr lang="it-IT" dirty="0" err="1" smtClean="0">
                <a:solidFill>
                  <a:schemeClr val="tx2"/>
                </a:solidFill>
              </a:rPr>
              <a:t>Spirit</a:t>
            </a:r>
            <a:r>
              <a:rPr lang="it-IT" dirty="0" smtClean="0">
                <a:solidFill>
                  <a:schemeClr val="tx2"/>
                </a:solidFill>
              </a:rPr>
              <a:t> </a:t>
            </a:r>
            <a:r>
              <a:rPr lang="it-IT" dirty="0" err="1" smtClean="0">
                <a:solidFill>
                  <a:schemeClr val="tx2"/>
                </a:solidFill>
              </a:rPr>
              <a:t>always</a:t>
            </a:r>
            <a:r>
              <a:rPr lang="it-IT" dirty="0" smtClean="0">
                <a:solidFill>
                  <a:schemeClr val="tx2"/>
                </a:solidFill>
              </a:rPr>
              <a:t> </a:t>
            </a:r>
            <a:r>
              <a:rPr lang="it-IT" dirty="0" err="1" smtClean="0">
                <a:solidFill>
                  <a:schemeClr val="tx2"/>
                </a:solidFill>
              </a:rPr>
              <a:t>radiates</a:t>
            </a:r>
            <a:r>
              <a:rPr lang="it-IT" dirty="0" smtClean="0">
                <a:solidFill>
                  <a:schemeClr val="tx2"/>
                </a:solidFill>
              </a:rPr>
              <a:t> in the </a:t>
            </a:r>
            <a:r>
              <a:rPr lang="it-IT" dirty="0" err="1" smtClean="0">
                <a:solidFill>
                  <a:schemeClr val="tx2"/>
                </a:solidFill>
              </a:rPr>
              <a:t>midst</a:t>
            </a:r>
            <a:r>
              <a:rPr lang="it-IT" dirty="0" smtClean="0">
                <a:solidFill>
                  <a:schemeClr val="tx2"/>
                </a:solidFill>
              </a:rPr>
              <a:t> of </a:t>
            </a:r>
            <a:r>
              <a:rPr lang="it-IT" dirty="0" err="1" smtClean="0">
                <a:solidFill>
                  <a:schemeClr val="tx2"/>
                </a:solidFill>
              </a:rPr>
              <a:t>darkness</a:t>
            </a:r>
            <a:r>
              <a:rPr lang="it-IT" dirty="0" smtClean="0">
                <a:solidFill>
                  <a:schemeClr val="tx2"/>
                </a:solidFill>
              </a:rPr>
              <a:t>, </a:t>
            </a:r>
            <a:r>
              <a:rPr lang="it-IT" dirty="0" err="1" smtClean="0">
                <a:solidFill>
                  <a:schemeClr val="tx2"/>
                </a:solidFill>
              </a:rPr>
              <a:t>never</a:t>
            </a:r>
            <a:r>
              <a:rPr lang="it-IT" dirty="0" smtClean="0">
                <a:solidFill>
                  <a:schemeClr val="tx2"/>
                </a:solidFill>
              </a:rPr>
              <a:t> </a:t>
            </a:r>
            <a:r>
              <a:rPr lang="it-IT" dirty="0" err="1" smtClean="0">
                <a:solidFill>
                  <a:schemeClr val="tx2"/>
                </a:solidFill>
              </a:rPr>
              <a:t>forgetting</a:t>
            </a:r>
            <a:r>
              <a:rPr lang="it-IT" dirty="0" smtClean="0">
                <a:solidFill>
                  <a:schemeClr val="tx2"/>
                </a:solidFill>
              </a:rPr>
              <a:t> </a:t>
            </a:r>
            <a:r>
              <a:rPr lang="it-IT" dirty="0" err="1" smtClean="0">
                <a:solidFill>
                  <a:schemeClr val="tx2"/>
                </a:solidFill>
              </a:rPr>
              <a:t>that</a:t>
            </a:r>
            <a:r>
              <a:rPr lang="it-IT" dirty="0" smtClean="0">
                <a:solidFill>
                  <a:schemeClr val="tx2"/>
                </a:solidFill>
              </a:rPr>
              <a:t> ‘</a:t>
            </a:r>
            <a:r>
              <a:rPr lang="it-IT" dirty="0" err="1" smtClean="0">
                <a:solidFill>
                  <a:schemeClr val="tx2"/>
                </a:solidFill>
              </a:rPr>
              <a:t>where</a:t>
            </a:r>
            <a:r>
              <a:rPr lang="it-IT" dirty="0" smtClean="0">
                <a:solidFill>
                  <a:schemeClr val="tx2"/>
                </a:solidFill>
              </a:rPr>
              <a:t> sin </a:t>
            </a:r>
            <a:r>
              <a:rPr lang="it-IT" dirty="0" err="1" smtClean="0">
                <a:solidFill>
                  <a:schemeClr val="tx2"/>
                </a:solidFill>
              </a:rPr>
              <a:t>increased</a:t>
            </a:r>
            <a:r>
              <a:rPr lang="it-IT" dirty="0" smtClean="0">
                <a:solidFill>
                  <a:schemeClr val="tx2"/>
                </a:solidFill>
              </a:rPr>
              <a:t>, </a:t>
            </a:r>
            <a:r>
              <a:rPr lang="it-IT" dirty="0" err="1" smtClean="0">
                <a:solidFill>
                  <a:schemeClr val="tx2"/>
                </a:solidFill>
              </a:rPr>
              <a:t>grace</a:t>
            </a:r>
            <a:r>
              <a:rPr lang="it-IT" dirty="0" smtClean="0">
                <a:solidFill>
                  <a:schemeClr val="tx2"/>
                </a:solidFill>
              </a:rPr>
              <a:t> </a:t>
            </a:r>
            <a:r>
              <a:rPr lang="it-IT" dirty="0" err="1" smtClean="0">
                <a:solidFill>
                  <a:schemeClr val="tx2"/>
                </a:solidFill>
              </a:rPr>
              <a:t>has</a:t>
            </a:r>
            <a:r>
              <a:rPr lang="it-IT" dirty="0" smtClean="0">
                <a:solidFill>
                  <a:schemeClr val="tx2"/>
                </a:solidFill>
              </a:rPr>
              <a:t> </a:t>
            </a:r>
            <a:r>
              <a:rPr lang="it-IT" dirty="0" err="1" smtClean="0">
                <a:solidFill>
                  <a:schemeClr val="tx2"/>
                </a:solidFill>
              </a:rPr>
              <a:t>abounded</a:t>
            </a:r>
            <a:r>
              <a:rPr lang="it-IT" dirty="0" smtClean="0">
                <a:solidFill>
                  <a:schemeClr val="tx2"/>
                </a:solidFill>
              </a:rPr>
              <a:t> </a:t>
            </a:r>
            <a:r>
              <a:rPr lang="it-IT" dirty="0" err="1" smtClean="0">
                <a:solidFill>
                  <a:schemeClr val="tx2"/>
                </a:solidFill>
              </a:rPr>
              <a:t>all</a:t>
            </a:r>
            <a:r>
              <a:rPr lang="it-IT" dirty="0" smtClean="0">
                <a:solidFill>
                  <a:schemeClr val="tx2"/>
                </a:solidFill>
              </a:rPr>
              <a:t> the more” (EG 84)</a:t>
            </a:r>
          </a:p>
          <a:p>
            <a:pPr>
              <a:buNone/>
            </a:pPr>
            <a:endParaRPr lang="it-IT" dirty="0" smtClean="0">
              <a:solidFill>
                <a:schemeClr val="tx2"/>
              </a:solidFill>
            </a:endParaRPr>
          </a:p>
          <a:p>
            <a:pPr algn="ctr">
              <a:buNone/>
            </a:pPr>
            <a:r>
              <a:rPr lang="en-US" sz="2800" b="1" i="1" dirty="0" smtClean="0">
                <a:solidFill>
                  <a:schemeClr val="accent6"/>
                </a:solidFill>
                <a:effectLst>
                  <a:outerShdw blurRad="38100" dist="38100" dir="2700000" algn="tl">
                    <a:srgbClr val="000000">
                      <a:alpha val="43137"/>
                    </a:srgbClr>
                  </a:outerShdw>
                </a:effectLst>
              </a:rPr>
              <a:t>LET US NOT ALLOW OURSELVES TO BE ROBBED OF HOPE!</a:t>
            </a:r>
            <a:r>
              <a:rPr lang="en-US" sz="2800" dirty="0" smtClean="0">
                <a:solidFill>
                  <a:schemeClr val="accent6"/>
                </a:solidFill>
                <a:effectLst>
                  <a:outerShdw blurRad="38100" dist="38100" dir="2700000" algn="tl">
                    <a:srgbClr val="000000">
                      <a:alpha val="43137"/>
                    </a:srgbClr>
                  </a:outerShdw>
                </a:effectLst>
              </a:rPr>
              <a:t> </a:t>
            </a:r>
            <a:r>
              <a:rPr lang="en-US" sz="2800" dirty="0" smtClean="0">
                <a:solidFill>
                  <a:schemeClr val="accent6"/>
                </a:solidFill>
              </a:rPr>
              <a:t>(EG 86)</a:t>
            </a:r>
            <a:endParaRPr lang="it-IT" sz="2800" dirty="0" smtClean="0">
              <a:solidFill>
                <a:schemeClr val="accent6"/>
              </a:solidFill>
            </a:endParaRPr>
          </a:p>
        </p:txBody>
      </p:sp>
      <p:sp>
        <p:nvSpPr>
          <p:cNvPr id="3" name="Titolo 2"/>
          <p:cNvSpPr>
            <a:spLocks noGrp="1"/>
          </p:cNvSpPr>
          <p:nvPr>
            <p:ph type="title"/>
          </p:nvPr>
        </p:nvSpPr>
        <p:spPr/>
        <p:txBody>
          <a:bodyPr/>
          <a:lstStyle/>
          <a:p>
            <a:r>
              <a:rPr lang="it-IT" dirty="0" smtClean="0">
                <a:solidFill>
                  <a:schemeClr val="accent4">
                    <a:lumMod val="50000"/>
                  </a:schemeClr>
                </a:solidFill>
                <a:effectLst/>
              </a:rPr>
              <a:t>3. </a:t>
            </a:r>
            <a:r>
              <a:rPr lang="it-IT" dirty="0" err="1" smtClean="0">
                <a:solidFill>
                  <a:schemeClr val="accent4">
                    <a:lumMod val="50000"/>
                  </a:schemeClr>
                </a:solidFill>
                <a:effectLst/>
              </a:rPr>
              <a:t>Hopelessness</a:t>
            </a:r>
            <a:endParaRPr lang="it-IT" dirty="0">
              <a:solidFill>
                <a:schemeClr val="accent4">
                  <a:lumMod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928802"/>
            <a:ext cx="8229600" cy="4167198"/>
          </a:xfrm>
        </p:spPr>
        <p:txBody>
          <a:bodyPr/>
          <a:lstStyle/>
          <a:p>
            <a:pPr>
              <a:buNone/>
            </a:pPr>
            <a:r>
              <a:rPr lang="en-US" dirty="0" smtClean="0">
                <a:solidFill>
                  <a:schemeClr val="tx2"/>
                </a:solidFill>
              </a:rPr>
              <a:t>To live true encounter with others, “to accept and esteem them as companions along the way, without interior resistance… finding Jesus in the faces of others, in their voices, in their pleas.” (EG 91) </a:t>
            </a:r>
          </a:p>
          <a:p>
            <a:pPr>
              <a:buNone/>
            </a:pPr>
            <a:r>
              <a:rPr lang="en-US" dirty="0" smtClean="0">
                <a:solidFill>
                  <a:schemeClr val="tx2"/>
                </a:solidFill>
              </a:rPr>
              <a:t>To form a “community which is the salt of the earth and the light of the world” (EG 92)</a:t>
            </a:r>
            <a:endParaRPr lang="it-IT" dirty="0">
              <a:solidFill>
                <a:schemeClr val="tx2"/>
              </a:solidFill>
            </a:endParaRPr>
          </a:p>
        </p:txBody>
      </p:sp>
      <p:sp>
        <p:nvSpPr>
          <p:cNvPr id="3" name="Titolo 2"/>
          <p:cNvSpPr>
            <a:spLocks noGrp="1"/>
          </p:cNvSpPr>
          <p:nvPr>
            <p:ph type="title"/>
          </p:nvPr>
        </p:nvSpPr>
        <p:spPr>
          <a:xfrm>
            <a:off x="457200" y="285728"/>
            <a:ext cx="8472518" cy="1357322"/>
          </a:xfrm>
        </p:spPr>
        <p:txBody>
          <a:bodyPr>
            <a:normAutofit fontScale="90000"/>
          </a:bodyPr>
          <a:lstStyle/>
          <a:p>
            <a:r>
              <a:rPr lang="it-IT" dirty="0" smtClean="0">
                <a:solidFill>
                  <a:schemeClr val="accent4">
                    <a:lumMod val="50000"/>
                  </a:schemeClr>
                </a:solidFill>
                <a:effectLst/>
              </a:rPr>
              <a:t>4. </a:t>
            </a:r>
            <a:r>
              <a:rPr lang="it-IT" dirty="0" err="1" smtClean="0">
                <a:solidFill>
                  <a:schemeClr val="accent4">
                    <a:lumMod val="50000"/>
                  </a:schemeClr>
                </a:solidFill>
                <a:effectLst/>
              </a:rPr>
              <a:t>Lack</a:t>
            </a:r>
            <a:r>
              <a:rPr lang="it-IT" dirty="0" smtClean="0">
                <a:solidFill>
                  <a:schemeClr val="accent4">
                    <a:lumMod val="50000"/>
                  </a:schemeClr>
                </a:solidFill>
                <a:effectLst/>
              </a:rPr>
              <a:t> of community life, </a:t>
            </a:r>
            <a:br>
              <a:rPr lang="it-IT" dirty="0" smtClean="0">
                <a:solidFill>
                  <a:schemeClr val="accent4">
                    <a:lumMod val="50000"/>
                  </a:schemeClr>
                </a:solidFill>
                <a:effectLst/>
              </a:rPr>
            </a:br>
            <a:r>
              <a:rPr lang="it-IT" dirty="0" smtClean="0">
                <a:solidFill>
                  <a:schemeClr val="accent4">
                    <a:lumMod val="50000"/>
                  </a:schemeClr>
                </a:solidFill>
                <a:effectLst/>
              </a:rPr>
              <a:t>     </a:t>
            </a:r>
            <a:r>
              <a:rPr lang="it-IT" dirty="0" err="1" smtClean="0">
                <a:solidFill>
                  <a:schemeClr val="accent4">
                    <a:lumMod val="50000"/>
                  </a:schemeClr>
                </a:solidFill>
                <a:effectLst/>
              </a:rPr>
              <a:t>lack</a:t>
            </a:r>
            <a:r>
              <a:rPr lang="it-IT" dirty="0" smtClean="0">
                <a:solidFill>
                  <a:schemeClr val="accent4">
                    <a:lumMod val="50000"/>
                  </a:schemeClr>
                </a:solidFill>
                <a:effectLst/>
              </a:rPr>
              <a:t> of </a:t>
            </a:r>
            <a:r>
              <a:rPr lang="it-IT" dirty="0" err="1" smtClean="0">
                <a:solidFill>
                  <a:schemeClr val="accent4">
                    <a:lumMod val="50000"/>
                  </a:schemeClr>
                </a:solidFill>
                <a:effectLst/>
              </a:rPr>
              <a:t>fraternal</a:t>
            </a:r>
            <a:r>
              <a:rPr lang="it-IT" dirty="0" smtClean="0">
                <a:solidFill>
                  <a:schemeClr val="accent4">
                    <a:lumMod val="50000"/>
                  </a:schemeClr>
                </a:solidFill>
                <a:effectLst/>
              </a:rPr>
              <a:t> love</a:t>
            </a:r>
            <a:endParaRPr lang="it-IT" dirty="0">
              <a:solidFill>
                <a:schemeClr val="accent4">
                  <a:lumMod val="50000"/>
                </a:schemeClr>
              </a:solidFill>
              <a:effectLst/>
            </a:endParaRPr>
          </a:p>
        </p:txBody>
      </p:sp>
      <p:sp>
        <p:nvSpPr>
          <p:cNvPr id="4" name="Rettangolo 3"/>
          <p:cNvSpPr/>
          <p:nvPr/>
        </p:nvSpPr>
        <p:spPr>
          <a:xfrm>
            <a:off x="285720" y="4714884"/>
            <a:ext cx="8572560" cy="1569660"/>
          </a:xfrm>
          <a:prstGeom prst="rect">
            <a:avLst/>
          </a:prstGeom>
        </p:spPr>
        <p:txBody>
          <a:bodyPr wrap="square">
            <a:spAutoFit/>
          </a:bodyPr>
          <a:lstStyle/>
          <a:p>
            <a:pPr algn="ctr">
              <a:buNone/>
            </a:pPr>
            <a:r>
              <a:rPr lang="en-US" sz="2400" b="1" i="1" dirty="0" smtClean="0">
                <a:solidFill>
                  <a:schemeClr val="accent6"/>
                </a:solidFill>
                <a:effectLst>
                  <a:outerShdw blurRad="38100" dist="38100" dir="2700000" algn="tl">
                    <a:srgbClr val="000000">
                      <a:alpha val="43137"/>
                    </a:srgbClr>
                  </a:outerShdw>
                </a:effectLst>
              </a:rPr>
              <a:t>LET US NOT ALLOW OURSELVES TO BE ROBBED OF COMMUNITY! </a:t>
            </a:r>
            <a:r>
              <a:rPr lang="en-US" sz="2400" b="1" i="1" dirty="0" smtClean="0">
                <a:solidFill>
                  <a:schemeClr val="accent6"/>
                </a:solidFill>
              </a:rPr>
              <a:t>(EG 92)</a:t>
            </a:r>
          </a:p>
          <a:p>
            <a:pPr algn="ctr">
              <a:buNone/>
            </a:pPr>
            <a:r>
              <a:rPr lang="en-US" sz="2400" b="1" i="1" dirty="0" smtClean="0">
                <a:solidFill>
                  <a:schemeClr val="accent6"/>
                </a:solidFill>
                <a:effectLst>
                  <a:outerShdw blurRad="38100" dist="38100" dir="2700000" algn="tl">
                    <a:srgbClr val="000000">
                      <a:alpha val="43137"/>
                    </a:srgbClr>
                  </a:outerShdw>
                </a:effectLst>
              </a:rPr>
              <a:t>LET US NOT ALLOW OURSELVES TO BE ROBBED OF THE IDEAL OF FRATERNAL LOVE! </a:t>
            </a:r>
            <a:r>
              <a:rPr lang="en-US" sz="2400" b="1" i="1" dirty="0" smtClean="0">
                <a:solidFill>
                  <a:schemeClr val="accent6"/>
                </a:solidFill>
              </a:rPr>
              <a:t>(EG 101)</a:t>
            </a:r>
            <a:endParaRPr lang="it-IT" sz="2400" b="1" i="1" dirty="0" smtClean="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4">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5191148"/>
          </a:xfrm>
        </p:spPr>
        <p:txBody>
          <a:bodyPr>
            <a:normAutofit lnSpcReduction="10000"/>
          </a:bodyPr>
          <a:lstStyle/>
          <a:p>
            <a:pPr lvl="0">
              <a:buNone/>
            </a:pPr>
            <a:r>
              <a:rPr lang="en-US" sz="2500" dirty="0" smtClean="0">
                <a:solidFill>
                  <a:schemeClr val="tx2"/>
                </a:solidFill>
              </a:rPr>
              <a:t>“consists in seeking not the Lord’s glory but human glory and personal well-being… one’s own interests and not those of Jesus Christ.” (EG 93); </a:t>
            </a:r>
          </a:p>
          <a:p>
            <a:pPr lvl="0">
              <a:buNone/>
            </a:pPr>
            <a:r>
              <a:rPr lang="en-US" sz="2500" dirty="0" smtClean="0">
                <a:solidFill>
                  <a:schemeClr val="tx2"/>
                </a:solidFill>
              </a:rPr>
              <a:t>it looks on “from above and afar, … reject the prophecy of their brothers and sisters,… discredit those who raise questions… constantly point out the mistakes of others and are obsessed by </a:t>
            </a:r>
            <a:r>
              <a:rPr lang="en-US" sz="2500" dirty="0" err="1" smtClean="0">
                <a:solidFill>
                  <a:schemeClr val="tx2"/>
                </a:solidFill>
              </a:rPr>
              <a:t>appearences</a:t>
            </a:r>
            <a:r>
              <a:rPr lang="en-US" sz="2500" dirty="0" smtClean="0">
                <a:solidFill>
                  <a:schemeClr val="tx2"/>
                </a:solidFill>
              </a:rPr>
              <a:t>”. </a:t>
            </a:r>
            <a:endParaRPr lang="it-IT" sz="2500" dirty="0" smtClean="0">
              <a:solidFill>
                <a:schemeClr val="tx2"/>
              </a:solidFill>
            </a:endParaRPr>
          </a:p>
          <a:p>
            <a:pPr>
              <a:buNone/>
            </a:pPr>
            <a:r>
              <a:rPr lang="en-US" sz="2500" dirty="0" smtClean="0">
                <a:solidFill>
                  <a:schemeClr val="tx2"/>
                </a:solidFill>
              </a:rPr>
              <a:t>The remedy is… “breathing the pure air of the Holy Spirit who frees us from self-</a:t>
            </a:r>
            <a:r>
              <a:rPr lang="en-US" sz="2500" dirty="0" err="1" smtClean="0">
                <a:solidFill>
                  <a:schemeClr val="tx2"/>
                </a:solidFill>
              </a:rPr>
              <a:t>centredness</a:t>
            </a:r>
            <a:r>
              <a:rPr lang="en-US" sz="2500" dirty="0" smtClean="0">
                <a:solidFill>
                  <a:schemeClr val="tx2"/>
                </a:solidFill>
              </a:rPr>
              <a:t>”, from “an outward religiosity bereft of God” (EG 97).</a:t>
            </a:r>
            <a:endParaRPr lang="it-IT" sz="2500" dirty="0" smtClean="0">
              <a:solidFill>
                <a:schemeClr val="tx2"/>
              </a:solidFill>
            </a:endParaRPr>
          </a:p>
          <a:p>
            <a:pPr>
              <a:buNone/>
            </a:pPr>
            <a:endParaRPr lang="en-US" i="1" dirty="0" smtClean="0"/>
          </a:p>
          <a:p>
            <a:pPr algn="ctr">
              <a:buNone/>
            </a:pPr>
            <a:r>
              <a:rPr lang="en-US" b="1" i="1" dirty="0" smtClean="0">
                <a:solidFill>
                  <a:schemeClr val="accent6"/>
                </a:solidFill>
                <a:effectLst>
                  <a:outerShdw blurRad="38100" dist="38100" dir="2700000" algn="tl">
                    <a:srgbClr val="000000">
                      <a:alpha val="43137"/>
                    </a:srgbClr>
                  </a:outerShdw>
                </a:effectLst>
              </a:rPr>
              <a:t>LET US NOT ALLOW OURSELVES TO BE ROBBED OF THE GOSPEL! </a:t>
            </a:r>
            <a:r>
              <a:rPr lang="en-US" b="1" i="1" dirty="0" smtClean="0">
                <a:solidFill>
                  <a:schemeClr val="accent6"/>
                </a:solidFill>
              </a:rPr>
              <a:t>(EG 97)</a:t>
            </a:r>
            <a:endParaRPr lang="it-IT" b="1" i="1" dirty="0" smtClean="0">
              <a:solidFill>
                <a:schemeClr val="accent6"/>
              </a:solidFill>
            </a:endParaRPr>
          </a:p>
          <a:p>
            <a:pPr>
              <a:buNone/>
            </a:pPr>
            <a:endParaRPr lang="it-IT" dirty="0"/>
          </a:p>
        </p:txBody>
      </p:sp>
      <p:sp>
        <p:nvSpPr>
          <p:cNvPr id="3" name="Titolo 2"/>
          <p:cNvSpPr>
            <a:spLocks noGrp="1"/>
          </p:cNvSpPr>
          <p:nvPr>
            <p:ph type="title"/>
          </p:nvPr>
        </p:nvSpPr>
        <p:spPr/>
        <p:txBody>
          <a:bodyPr/>
          <a:lstStyle/>
          <a:p>
            <a:r>
              <a:rPr lang="it-IT" dirty="0" smtClean="0">
                <a:solidFill>
                  <a:schemeClr val="accent4">
                    <a:lumMod val="50000"/>
                  </a:schemeClr>
                </a:solidFill>
                <a:effectLst/>
              </a:rPr>
              <a:t>5. Spiritual </a:t>
            </a:r>
            <a:r>
              <a:rPr lang="it-IT" dirty="0" err="1" smtClean="0">
                <a:solidFill>
                  <a:schemeClr val="accent4">
                    <a:lumMod val="50000"/>
                  </a:schemeClr>
                </a:solidFill>
                <a:effectLst/>
              </a:rPr>
              <a:t>Worldliness</a:t>
            </a:r>
            <a:endParaRPr lang="it-IT" dirty="0">
              <a:solidFill>
                <a:schemeClr val="accent4">
                  <a:lumMod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solidFill>
                  <a:schemeClr val="accent6">
                    <a:lumMod val="75000"/>
                  </a:schemeClr>
                </a:solidFill>
              </a:rPr>
              <a:t>As a </a:t>
            </a:r>
            <a:r>
              <a:rPr lang="it-IT" dirty="0" err="1" smtClean="0">
                <a:solidFill>
                  <a:schemeClr val="accent6">
                    <a:lumMod val="75000"/>
                  </a:schemeClr>
                </a:solidFill>
              </a:rPr>
              <a:t>conclusion…</a:t>
            </a:r>
            <a:endParaRPr lang="it-IT"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rancisco-con-los-pobres-en-rio.jpg"/>
          <p:cNvPicPr>
            <a:picLocks noChangeAspect="1"/>
          </p:cNvPicPr>
          <p:nvPr/>
        </p:nvPicPr>
        <p:blipFill>
          <a:blip r:embed="rId2"/>
          <a:stretch>
            <a:fillRect/>
          </a:stretch>
        </p:blipFill>
        <p:spPr>
          <a:xfrm>
            <a:off x="428596" y="611123"/>
            <a:ext cx="8215370" cy="54347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857232"/>
            <a:ext cx="8286808" cy="5170646"/>
          </a:xfrm>
          <a:prstGeom prst="rect">
            <a:avLst/>
          </a:prstGeom>
          <a:noFill/>
        </p:spPr>
        <p:txBody>
          <a:bodyPr wrap="square" rtlCol="0">
            <a:spAutoFit/>
          </a:bodyPr>
          <a:lstStyle/>
          <a:p>
            <a:r>
              <a:rPr lang="en-US" sz="3000" i="1" dirty="0" smtClean="0">
                <a:solidFill>
                  <a:schemeClr val="accent6"/>
                </a:solidFill>
                <a:effectLst>
                  <a:outerShdw blurRad="38100" dist="38100" dir="2700000" algn="tl">
                    <a:srgbClr val="000000">
                      <a:alpha val="43137"/>
                    </a:srgbClr>
                  </a:outerShdw>
                </a:effectLst>
              </a:rPr>
              <a:t>“My mission of being in the heart of the people is not just a part of my life or a badge I can take off; it is not an ‘extra’ or just another moment in life. Instead, it is something I cannot uproot from my being without destroying my very self. </a:t>
            </a:r>
          </a:p>
          <a:p>
            <a:r>
              <a:rPr lang="en-US" sz="3000" i="1" dirty="0" smtClean="0">
                <a:solidFill>
                  <a:schemeClr val="accent6"/>
                </a:solidFill>
                <a:effectLst>
                  <a:outerShdw blurRad="38100" dist="38100" dir="2700000" algn="tl">
                    <a:srgbClr val="000000">
                      <a:alpha val="43137"/>
                    </a:srgbClr>
                  </a:outerShdw>
                </a:effectLst>
              </a:rPr>
              <a:t>I am a mission on this earth; that is the reason why I am here in this world. We have to regard ourselves as sealed, even branded, by this mission of bringing light, blessing, enlivening, raising up, healing and freeing.” </a:t>
            </a:r>
          </a:p>
          <a:p>
            <a:pPr algn="r"/>
            <a:r>
              <a:rPr lang="en-US" sz="3000" dirty="0" smtClean="0">
                <a:solidFill>
                  <a:schemeClr val="tx2"/>
                </a:solidFill>
              </a:rPr>
              <a:t>EG 273</a:t>
            </a:r>
            <a:endParaRPr lang="it-IT" sz="30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500034" y="4357694"/>
            <a:ext cx="8305800" cy="1981200"/>
          </a:xfrm>
        </p:spPr>
        <p:txBody>
          <a:bodyPr/>
          <a:lstStyle/>
          <a:p>
            <a:pPr algn="r"/>
            <a:r>
              <a:rPr lang="it-IT" b="1" dirty="0" smtClean="0">
                <a:solidFill>
                  <a:schemeClr val="accent6">
                    <a:lumMod val="75000"/>
                  </a:schemeClr>
                </a:solidFill>
              </a:rPr>
              <a:t>THANK YOU!</a:t>
            </a:r>
            <a:endParaRPr lang="it-IT" b="1" dirty="0">
              <a:solidFill>
                <a:schemeClr val="accent6">
                  <a:lumMod val="75000"/>
                </a:schemeClr>
              </a:solidFill>
            </a:endParaRPr>
          </a:p>
        </p:txBody>
      </p:sp>
      <p:sp>
        <p:nvSpPr>
          <p:cNvPr id="6" name="Sottotitolo 5"/>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736"/>
            <a:ext cx="8229600" cy="2714644"/>
          </a:xfrm>
        </p:spPr>
        <p:txBody>
          <a:bodyPr>
            <a:normAutofit/>
          </a:bodyPr>
          <a:lstStyle/>
          <a:p>
            <a:pPr algn="ctr"/>
            <a:r>
              <a:rPr b="1" smtClean="0">
                <a:solidFill>
                  <a:schemeClr val="accent6"/>
                </a:solidFill>
                <a:effectLst>
                  <a:outerShdw blurRad="38100" dist="38100" dir="2700000" algn="tl">
                    <a:srgbClr val="000000">
                      <a:alpha val="43137"/>
                    </a:srgbClr>
                  </a:outerShdw>
                </a:effectLst>
              </a:rPr>
              <a:t>1. Looking at the history of WUCWO’s relationship to the Holy See </a:t>
            </a:r>
            <a:endParaRPr lang="it-IT" dirty="0">
              <a:solidFill>
                <a:schemeClr val="accent6"/>
              </a:solidFill>
              <a:effectLst>
                <a:outerShdw blurRad="38100" dist="38100" dir="2700000" algn="tl">
                  <a:srgbClr val="000000">
                    <a:alpha val="43137"/>
                  </a:srgbClr>
                </a:outerShdw>
              </a:effectLst>
            </a:endParaRPr>
          </a:p>
        </p:txBody>
      </p:sp>
      <p:sp>
        <p:nvSpPr>
          <p:cNvPr id="3" name="Sottotitolo 6"/>
          <p:cNvSpPr txBox="1">
            <a:spLocks/>
          </p:cNvSpPr>
          <p:nvPr/>
        </p:nvSpPr>
        <p:spPr>
          <a:xfrm>
            <a:off x="500034" y="4929198"/>
            <a:ext cx="8305800" cy="1143000"/>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kumimoji="0" lang="it-IT" sz="2600" b="0" i="0" u="none" strike="noStrike" kern="1200" cap="none" spc="0" normalizeH="0" baseline="0" noProof="0" dirty="0" smtClean="0">
                <a:ln>
                  <a:noFill/>
                </a:ln>
                <a:solidFill>
                  <a:schemeClr val="tx2">
                    <a:lumMod val="75000"/>
                  </a:schemeClr>
                </a:solidFill>
                <a:effectLst/>
                <a:uLnTx/>
                <a:uFillTx/>
                <a:latin typeface="+mn-lt"/>
                <a:ea typeface="+mn-ea"/>
                <a:cs typeface="+mn-cs"/>
              </a:rPr>
              <a:t>A </a:t>
            </a:r>
            <a:r>
              <a:rPr kumimoji="0" lang="it-IT" sz="2600" b="0" i="0" u="none" strike="noStrike" kern="1200" cap="none" spc="0" normalizeH="0" baseline="0" noProof="0" dirty="0" err="1" smtClean="0">
                <a:ln>
                  <a:noFill/>
                </a:ln>
                <a:solidFill>
                  <a:schemeClr val="tx2">
                    <a:lumMod val="75000"/>
                  </a:schemeClr>
                </a:solidFill>
                <a:effectLst/>
                <a:uLnTx/>
                <a:uFillTx/>
                <a:latin typeface="+mn-lt"/>
                <a:ea typeface="+mn-ea"/>
                <a:cs typeface="+mn-cs"/>
              </a:rPr>
              <a:t>quick</a:t>
            </a:r>
            <a:r>
              <a:rPr kumimoji="0" lang="it-IT" sz="2600" b="0"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it-IT" sz="2600" b="0" i="0" u="none" strike="noStrike" kern="1200" cap="none" spc="0" normalizeH="0" baseline="0" noProof="0" dirty="0" err="1" smtClean="0">
                <a:ln>
                  <a:noFill/>
                </a:ln>
                <a:solidFill>
                  <a:schemeClr val="tx2">
                    <a:lumMod val="75000"/>
                  </a:schemeClr>
                </a:solidFill>
                <a:effectLst/>
                <a:uLnTx/>
                <a:uFillTx/>
                <a:latin typeface="+mn-lt"/>
                <a:ea typeface="+mn-ea"/>
                <a:cs typeface="+mn-cs"/>
              </a:rPr>
              <a:t>look…</a:t>
            </a:r>
            <a:endParaRPr kumimoji="0" lang="it-IT" sz="26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5072066" y="571480"/>
            <a:ext cx="3614734" cy="5448320"/>
          </a:xfrm>
        </p:spPr>
        <p:txBody>
          <a:bodyPr>
            <a:normAutofit/>
          </a:bodyPr>
          <a:lstStyle/>
          <a:p>
            <a:r>
              <a:rPr lang="en-US" sz="3200" b="1" dirty="0" smtClean="0">
                <a:solidFill>
                  <a:schemeClr val="accent6">
                    <a:lumMod val="75000"/>
                  </a:schemeClr>
                </a:solidFill>
                <a:effectLst>
                  <a:outerShdw blurRad="38100" dist="38100" dir="2700000" algn="tl">
                    <a:srgbClr val="000000">
                      <a:alpha val="43137"/>
                    </a:srgbClr>
                  </a:outerShdw>
                </a:effectLst>
              </a:rPr>
              <a:t>Raphael Card. Merry del Val (1865-1930)</a:t>
            </a:r>
          </a:p>
          <a:p>
            <a:r>
              <a:rPr lang="en-US" sz="3200" dirty="0" smtClean="0"/>
              <a:t>Cardinal Protector of the International League of Catholic Women, 1922 - 1930</a:t>
            </a:r>
            <a:endParaRPr lang="it-IT" sz="3200" dirty="0"/>
          </a:p>
        </p:txBody>
      </p:sp>
      <p:pic>
        <p:nvPicPr>
          <p:cNvPr id="7" name="Immagine 6" descr="merry.jpeg"/>
          <p:cNvPicPr>
            <a:picLocks noChangeAspect="1"/>
          </p:cNvPicPr>
          <p:nvPr/>
        </p:nvPicPr>
        <p:blipFill>
          <a:blip r:embed="rId2"/>
          <a:stretch>
            <a:fillRect/>
          </a:stretch>
        </p:blipFill>
        <p:spPr>
          <a:xfrm>
            <a:off x="571472" y="571479"/>
            <a:ext cx="4214842" cy="5721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3"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0"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io-xii-ave--644x362.jpg"/>
          <p:cNvPicPr>
            <a:picLocks noChangeAspect="1"/>
          </p:cNvPicPr>
          <p:nvPr/>
        </p:nvPicPr>
        <p:blipFill>
          <a:blip r:embed="rId2"/>
          <a:stretch>
            <a:fillRect/>
          </a:stretch>
        </p:blipFill>
        <p:spPr>
          <a:xfrm>
            <a:off x="428596" y="357166"/>
            <a:ext cx="4448101" cy="2500330"/>
          </a:xfrm>
          <a:prstGeom prst="rect">
            <a:avLst/>
          </a:prstGeom>
        </p:spPr>
      </p:pic>
      <p:sp>
        <p:nvSpPr>
          <p:cNvPr id="8" name="CasellaDiTesto 7"/>
          <p:cNvSpPr txBox="1"/>
          <p:nvPr/>
        </p:nvSpPr>
        <p:spPr>
          <a:xfrm>
            <a:off x="428596" y="3000372"/>
            <a:ext cx="8215370" cy="4154984"/>
          </a:xfrm>
          <a:prstGeom prst="rect">
            <a:avLst/>
          </a:prstGeom>
          <a:noFill/>
        </p:spPr>
        <p:txBody>
          <a:bodyPr wrap="square" rtlCol="0">
            <a:spAutoFit/>
          </a:bodyPr>
          <a:lstStyle/>
          <a:p>
            <a:r>
              <a:rPr lang="en-GB" sz="2200" i="1" dirty="0" smtClean="0">
                <a:solidFill>
                  <a:schemeClr val="accent2">
                    <a:lumMod val="75000"/>
                  </a:schemeClr>
                </a:solidFill>
              </a:rPr>
              <a:t>We are convinced that women can make a great contribution to the cause of peace. We address this paternal Message to you, mothers, wives, daughters of every nation, and you in particular, Catholic Women. We are aware of your filial devotion to the Vicar of Christ, and through Him to Jesus himself ... We are always anxious to promote the work of peace in every way until its light envelops the earth forever, and so we wish to entrust to you, beloved daughters..., the arduous but sublime office of working for peace.</a:t>
            </a:r>
          </a:p>
          <a:p>
            <a:pPr algn="r"/>
            <a:endParaRPr lang="en-US" sz="1600" cap="small" dirty="0" smtClean="0"/>
          </a:p>
          <a:p>
            <a:pPr algn="r"/>
            <a:r>
              <a:rPr lang="en-US" sz="1600" cap="small" dirty="0" smtClean="0">
                <a:solidFill>
                  <a:schemeClr val="tx2"/>
                </a:solidFill>
              </a:rPr>
              <a:t>Pius</a:t>
            </a:r>
            <a:r>
              <a:rPr lang="en-US" sz="1600" dirty="0" smtClean="0">
                <a:solidFill>
                  <a:schemeClr val="tx2"/>
                </a:solidFill>
              </a:rPr>
              <a:t> XII, Speech to participants of WUCWO Congress, April 1952, </a:t>
            </a:r>
          </a:p>
          <a:p>
            <a:pPr algn="r"/>
            <a:r>
              <a:rPr lang="en-US" sz="1600" i="1" dirty="0" smtClean="0">
                <a:solidFill>
                  <a:schemeClr val="tx2"/>
                </a:solidFill>
              </a:rPr>
              <a:t>available from www.vatican.va only in Italian, PCL’s translation.</a:t>
            </a:r>
            <a:endParaRPr lang="it-IT" sz="1600" dirty="0" smtClean="0">
              <a:solidFill>
                <a:schemeClr val="tx2"/>
              </a:solidFill>
            </a:endParaRPr>
          </a:p>
          <a:p>
            <a:endParaRPr lang="it-IT" sz="2200" dirty="0" smtClean="0">
              <a:solidFill>
                <a:schemeClr val="accent2">
                  <a:lumMod val="75000"/>
                </a:schemeClr>
              </a:solidFill>
            </a:endParaRPr>
          </a:p>
          <a:p>
            <a:endParaRPr lang="it-IT" dirty="0"/>
          </a:p>
        </p:txBody>
      </p:sp>
      <p:sp>
        <p:nvSpPr>
          <p:cNvPr id="9" name="Titolo 1"/>
          <p:cNvSpPr>
            <a:spLocks noGrp="1"/>
          </p:cNvSpPr>
          <p:nvPr>
            <p:ph type="title"/>
          </p:nvPr>
        </p:nvSpPr>
        <p:spPr>
          <a:xfrm>
            <a:off x="5214942" y="142852"/>
            <a:ext cx="3471858" cy="1228748"/>
          </a:xfrm>
        </p:spPr>
        <p:txBody>
          <a:bodyPr>
            <a:normAutofit/>
          </a:bodyPr>
          <a:lstStyle/>
          <a:p>
            <a:r>
              <a:rPr lang="it-IT" sz="4000" dirty="0" smtClean="0">
                <a:solidFill>
                  <a:schemeClr val="accent6">
                    <a:lumMod val="75000"/>
                  </a:schemeClr>
                </a:solidFill>
                <a:effectLst>
                  <a:outerShdw blurRad="38100" dist="38100" dir="2700000" algn="tl">
                    <a:srgbClr val="000000">
                      <a:alpha val="43137"/>
                    </a:srgbClr>
                  </a:outerShdw>
                </a:effectLst>
              </a:rPr>
              <a:t>Pope </a:t>
            </a:r>
            <a:r>
              <a:rPr lang="it-IT" sz="4000" dirty="0" err="1" smtClean="0">
                <a:solidFill>
                  <a:schemeClr val="accent6">
                    <a:lumMod val="75000"/>
                  </a:schemeClr>
                </a:solidFill>
                <a:effectLst>
                  <a:outerShdw blurRad="38100" dist="38100" dir="2700000" algn="tl">
                    <a:srgbClr val="000000">
                      <a:alpha val="43137"/>
                    </a:srgbClr>
                  </a:outerShdw>
                </a:effectLst>
              </a:rPr>
              <a:t>Pius</a:t>
            </a:r>
            <a:r>
              <a:rPr lang="it-IT" sz="4000" dirty="0" smtClean="0">
                <a:solidFill>
                  <a:schemeClr val="accent6">
                    <a:lumMod val="75000"/>
                  </a:schemeClr>
                </a:solidFill>
                <a:effectLst>
                  <a:outerShdw blurRad="38100" dist="38100" dir="2700000" algn="tl">
                    <a:srgbClr val="000000">
                      <a:alpha val="43137"/>
                    </a:srgbClr>
                  </a:outerShdw>
                </a:effectLst>
              </a:rPr>
              <a:t> XII</a:t>
            </a:r>
            <a:endParaRPr lang="it-IT" sz="4000"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checkerboard(across)">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ox(in)">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JXXIII e bambina.jpg"/>
          <p:cNvPicPr>
            <a:picLocks noChangeAspect="1"/>
          </p:cNvPicPr>
          <p:nvPr/>
        </p:nvPicPr>
        <p:blipFill>
          <a:blip r:embed="rId2"/>
          <a:stretch>
            <a:fillRect/>
          </a:stretch>
        </p:blipFill>
        <p:spPr>
          <a:xfrm>
            <a:off x="6000760" y="428604"/>
            <a:ext cx="2786062" cy="2451734"/>
          </a:xfrm>
          <a:prstGeom prst="rect">
            <a:avLst/>
          </a:prstGeom>
        </p:spPr>
      </p:pic>
      <p:sp>
        <p:nvSpPr>
          <p:cNvPr id="4" name="Titolo 1"/>
          <p:cNvSpPr txBox="1">
            <a:spLocks/>
          </p:cNvSpPr>
          <p:nvPr/>
        </p:nvSpPr>
        <p:spPr>
          <a:xfrm>
            <a:off x="1571604" y="857232"/>
            <a:ext cx="3686172" cy="1085872"/>
          </a:xfrm>
          <a:prstGeom prst="rect">
            <a:avLst/>
          </a:prstGeom>
        </p:spPr>
        <p:txBody>
          <a:bodyP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100" normalizeH="0" baseline="0" noProof="0" dirty="0" smtClean="0">
                <a:ln w="3200">
                  <a:solidFill>
                    <a:schemeClr val="bg2">
                      <a:shade val="75000"/>
                      <a:alpha val="25000"/>
                    </a:schemeClr>
                  </a:solidFill>
                  <a:prstDash val="solid"/>
                  <a:round/>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Pope John XXIII</a:t>
            </a:r>
            <a:endParaRPr kumimoji="0" lang="it-IT" sz="4000" b="1" i="0" u="none" strike="noStrike" kern="1200" cap="none" spc="-100" normalizeH="0" baseline="0" noProof="0" dirty="0">
              <a:ln w="3200">
                <a:solidFill>
                  <a:schemeClr val="bg2">
                    <a:shade val="75000"/>
                    <a:alpha val="25000"/>
                  </a:schemeClr>
                </a:solidFill>
                <a:prstDash val="solid"/>
                <a:round/>
              </a:ln>
              <a:solidFill>
                <a:schemeClr val="accent6">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asellaDiTesto 4"/>
          <p:cNvSpPr txBox="1"/>
          <p:nvPr/>
        </p:nvSpPr>
        <p:spPr>
          <a:xfrm>
            <a:off x="571472" y="2949238"/>
            <a:ext cx="8215370" cy="4154984"/>
          </a:xfrm>
          <a:prstGeom prst="rect">
            <a:avLst/>
          </a:prstGeom>
          <a:noFill/>
        </p:spPr>
        <p:txBody>
          <a:bodyPr wrap="square" rtlCol="0">
            <a:spAutoFit/>
          </a:bodyPr>
          <a:lstStyle/>
          <a:p>
            <a:pPr algn="r"/>
            <a:r>
              <a:rPr lang="en-GB" sz="2000" i="1" dirty="0" smtClean="0">
                <a:solidFill>
                  <a:schemeClr val="accent2"/>
                </a:solidFill>
              </a:rPr>
              <a:t>Dear daughters, the excellent work undertaken by your organisation over a half century – with this beautiful title of World Union – is the best guarantee that you will know what to do for the Christian renewal of society. Society resembles families, and they in turn reflect women who are the true heart of the home. Be therefore proud of your noble mission to which the Church calls you through our humble voice. May the divine grace that we wholeheartedly call upon to shower abundantly upon you, your families and all those whom you represent, make your work fruitful!</a:t>
            </a:r>
            <a:endParaRPr lang="it-IT" sz="2000" dirty="0" smtClean="0">
              <a:solidFill>
                <a:schemeClr val="accent2"/>
              </a:solidFill>
            </a:endParaRPr>
          </a:p>
          <a:p>
            <a:pPr algn="r"/>
            <a:endParaRPr lang="en-US" sz="1600" dirty="0" smtClean="0">
              <a:solidFill>
                <a:schemeClr val="tx2"/>
              </a:solidFill>
            </a:endParaRPr>
          </a:p>
          <a:p>
            <a:pPr algn="r"/>
            <a:endParaRPr lang="en-US" sz="1600" dirty="0" smtClean="0">
              <a:solidFill>
                <a:schemeClr val="tx2"/>
              </a:solidFill>
            </a:endParaRPr>
          </a:p>
          <a:p>
            <a:pPr algn="r"/>
            <a:r>
              <a:rPr lang="en-US" sz="1600" dirty="0" smtClean="0">
                <a:solidFill>
                  <a:schemeClr val="tx2"/>
                </a:solidFill>
              </a:rPr>
              <a:t>John XXIII, Speech to participants of WUCWO Congress, </a:t>
            </a:r>
            <a:r>
              <a:rPr lang="en-US" sz="1600" dirty="0" smtClean="0">
                <a:solidFill>
                  <a:schemeClr val="tx2"/>
                </a:solidFill>
              </a:rPr>
              <a:t>May 1961,</a:t>
            </a:r>
            <a:endParaRPr lang="en-US" sz="1600" dirty="0" smtClean="0">
              <a:solidFill>
                <a:schemeClr val="tx2"/>
              </a:solidFill>
            </a:endParaRPr>
          </a:p>
          <a:p>
            <a:pPr algn="r"/>
            <a:r>
              <a:rPr lang="en-US" sz="1600" i="1" dirty="0" smtClean="0">
                <a:solidFill>
                  <a:schemeClr val="tx2"/>
                </a:solidFill>
              </a:rPr>
              <a:t>available from www.vatican.va only in Spanish, PCL’s translation.</a:t>
            </a:r>
            <a:endParaRPr lang="it-IT" sz="1600" dirty="0" smtClean="0">
              <a:solidFill>
                <a:schemeClr val="tx2"/>
              </a:solidFill>
            </a:endParaRPr>
          </a:p>
          <a:p>
            <a:endParaRPr lang="it-IT" sz="2200" dirty="0" smtClean="0">
              <a:solidFill>
                <a:schemeClr val="accent2">
                  <a:lumMod val="75000"/>
                </a:schemeClr>
              </a:solidFill>
            </a:endParaRP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ox(in)">
                                      <p:cBhvr>
                                        <p:cTn id="13" dur="500"/>
                                        <p:tgtEl>
                                          <p:spTgt spid="5">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ox(in)">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heckerboard(across)">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00006-Pent. 04 06 2006 n.1390.JPG"/>
          <p:cNvPicPr>
            <a:picLocks noChangeAspect="1"/>
          </p:cNvPicPr>
          <p:nvPr/>
        </p:nvPicPr>
        <p:blipFill>
          <a:blip r:embed="rId2" cstate="print"/>
          <a:stretch>
            <a:fillRect/>
          </a:stretch>
        </p:blipFill>
        <p:spPr>
          <a:xfrm>
            <a:off x="571473" y="500042"/>
            <a:ext cx="2792922" cy="4286280"/>
          </a:xfrm>
          <a:prstGeom prst="rect">
            <a:avLst/>
          </a:prstGeom>
        </p:spPr>
      </p:pic>
      <p:sp>
        <p:nvSpPr>
          <p:cNvPr id="3" name="CasellaDiTesto 2"/>
          <p:cNvSpPr txBox="1"/>
          <p:nvPr/>
        </p:nvSpPr>
        <p:spPr>
          <a:xfrm>
            <a:off x="3357554" y="2357430"/>
            <a:ext cx="5500726" cy="2400657"/>
          </a:xfrm>
          <a:prstGeom prst="rect">
            <a:avLst/>
          </a:prstGeom>
          <a:noFill/>
        </p:spPr>
        <p:txBody>
          <a:bodyPr wrap="square" rtlCol="0">
            <a:spAutoFit/>
          </a:bodyPr>
          <a:lstStyle/>
          <a:p>
            <a:pPr algn="ctr"/>
            <a:r>
              <a:rPr lang="en-US" sz="3600" i="1" dirty="0" smtClean="0">
                <a:solidFill>
                  <a:schemeClr val="tx2"/>
                </a:solidFill>
              </a:rPr>
              <a:t>“He that does not give </a:t>
            </a:r>
            <a:r>
              <a:rPr lang="en-US" sz="3600" i="1" dirty="0" smtClean="0">
                <a:solidFill>
                  <a:schemeClr val="tx2"/>
                </a:solidFill>
              </a:rPr>
              <a:t>God, </a:t>
            </a:r>
            <a:r>
              <a:rPr lang="en-US" sz="3600" i="1" dirty="0" smtClean="0">
                <a:solidFill>
                  <a:schemeClr val="tx2"/>
                </a:solidFill>
              </a:rPr>
              <a:t>gives too little”</a:t>
            </a:r>
            <a:r>
              <a:rPr lang="en-US" sz="3600" dirty="0" smtClean="0">
                <a:solidFill>
                  <a:schemeClr val="tx2"/>
                </a:solidFill>
              </a:rPr>
              <a:t> </a:t>
            </a:r>
          </a:p>
          <a:p>
            <a:pPr algn="ctr"/>
            <a:endParaRPr lang="en-US" sz="2000" dirty="0" smtClean="0">
              <a:solidFill>
                <a:schemeClr val="tx2"/>
              </a:solidFill>
            </a:endParaRPr>
          </a:p>
          <a:p>
            <a:pPr algn="ctr"/>
            <a:endParaRPr lang="en-US" sz="2000" dirty="0" smtClean="0">
              <a:solidFill>
                <a:schemeClr val="tx2"/>
              </a:solidFill>
            </a:endParaRPr>
          </a:p>
          <a:p>
            <a:pPr algn="ctr"/>
            <a:r>
              <a:rPr lang="en-US" sz="2000" dirty="0" smtClean="0">
                <a:solidFill>
                  <a:schemeClr val="tx2"/>
                </a:solidFill>
              </a:rPr>
              <a:t>Pope Benedict XVI – Message for Lent 2006</a:t>
            </a:r>
            <a:endParaRPr lang="it-IT" sz="2000" dirty="0" smtClean="0">
              <a:solidFill>
                <a:schemeClr val="tx2"/>
              </a:solidFill>
            </a:endParaRPr>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28596" y="2643182"/>
            <a:ext cx="8229600" cy="207170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spc="-100" dirty="0" smtClean="0">
                <a:ln w="3200">
                  <a:solidFill>
                    <a:schemeClr val="bg2">
                      <a:shade val="75000"/>
                      <a:alpha val="25000"/>
                    </a:schemeClr>
                  </a:solidFill>
                  <a:prstDash val="solid"/>
                  <a:round/>
                </a:ln>
                <a:solidFill>
                  <a:schemeClr val="accent6"/>
                </a:solidFill>
                <a:effectLst>
                  <a:outerShdw blurRad="38100" dist="38100" dir="2700000" algn="tl">
                    <a:srgbClr val="000000">
                      <a:alpha val="43137"/>
                    </a:srgbClr>
                  </a:outerShdw>
                </a:effectLst>
                <a:latin typeface="+mj-lt"/>
                <a:ea typeface="+mj-ea"/>
                <a:cs typeface="+mj-cs"/>
              </a:rPr>
              <a:t>2</a:t>
            </a:r>
            <a:r>
              <a:rPr kumimoji="0" lang="en-US" sz="4800" b="1" i="0" u="none" strike="noStrike" kern="1200" cap="none" spc="-100" normalizeH="0" baseline="0" noProof="0" dirty="0" smtClean="0">
                <a:ln w="3200">
                  <a:solidFill>
                    <a:schemeClr val="bg2">
                      <a:shade val="75000"/>
                      <a:alpha val="25000"/>
                    </a:schemeClr>
                  </a:solidFill>
                  <a:prstDash val="solid"/>
                  <a:round/>
                </a:ln>
                <a:solidFill>
                  <a:schemeClr val="accent6"/>
                </a:solidFill>
                <a:effectLst>
                  <a:outerShdw blurRad="38100" dist="38100" dir="2700000" algn="tl">
                    <a:srgbClr val="000000">
                      <a:alpha val="43137"/>
                    </a:srgbClr>
                  </a:outerShdw>
                </a:effectLst>
                <a:uLnTx/>
                <a:uFillTx/>
                <a:latin typeface="+mj-lt"/>
                <a:ea typeface="+mj-ea"/>
                <a:cs typeface="+mj-cs"/>
              </a:rPr>
              <a:t>. Missionary Conversion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200" b="1" spc="-100" dirty="0" smtClean="0">
              <a:ln w="3200">
                <a:solidFill>
                  <a:schemeClr val="bg2">
                    <a:shade val="75000"/>
                    <a:alpha val="25000"/>
                  </a:schemeClr>
                </a:solidFill>
                <a:prstDash val="solid"/>
                <a:round/>
              </a:ln>
              <a:solidFill>
                <a:schemeClr val="accent2"/>
              </a:solidFill>
              <a:effectLst>
                <a:outerShdw blurRad="38100" dist="38100" dir="2700000" algn="tl">
                  <a:srgbClr val="000000">
                    <a:alpha val="43137"/>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i="0" u="none" strike="noStrike" kern="1200" cap="none" spc="-100" normalizeH="0" baseline="0" noProof="0" dirty="0" smtClean="0">
                <a:ln w="3200">
                  <a:solidFill>
                    <a:schemeClr val="bg2">
                      <a:shade val="75000"/>
                      <a:alpha val="25000"/>
                    </a:schemeClr>
                  </a:solidFill>
                  <a:prstDash val="solid"/>
                  <a:round/>
                </a:ln>
                <a:solidFill>
                  <a:schemeClr val="tx2"/>
                </a:solidFill>
                <a:uLnTx/>
                <a:uFillTx/>
                <a:latin typeface="+mj-lt"/>
                <a:ea typeface="+mj-ea"/>
                <a:cs typeface="+mj-cs"/>
              </a:rPr>
              <a:t>Allowing </a:t>
            </a:r>
            <a:r>
              <a:rPr kumimoji="0" lang="en-US" sz="2600" i="1" u="none" strike="noStrike" kern="1200" cap="none" spc="-100" normalizeH="0" baseline="0" noProof="0" dirty="0" err="1" smtClean="0">
                <a:ln w="3200">
                  <a:solidFill>
                    <a:schemeClr val="bg2">
                      <a:shade val="75000"/>
                      <a:alpha val="25000"/>
                    </a:schemeClr>
                  </a:solidFill>
                  <a:prstDash val="solid"/>
                  <a:round/>
                </a:ln>
                <a:solidFill>
                  <a:schemeClr val="tx2"/>
                </a:solidFill>
                <a:uLnTx/>
                <a:uFillTx/>
                <a:latin typeface="+mj-lt"/>
                <a:ea typeface="+mj-ea"/>
                <a:cs typeface="+mj-cs"/>
              </a:rPr>
              <a:t>Evangelii</a:t>
            </a:r>
            <a:r>
              <a:rPr kumimoji="0" lang="en-US" sz="2600" i="1" u="none" strike="noStrike" kern="1200" cap="none" spc="-100" normalizeH="0" baseline="0" noProof="0" dirty="0" smtClean="0">
                <a:ln w="3200">
                  <a:solidFill>
                    <a:schemeClr val="bg2">
                      <a:shade val="75000"/>
                      <a:alpha val="25000"/>
                    </a:schemeClr>
                  </a:solidFill>
                  <a:prstDash val="solid"/>
                  <a:round/>
                </a:ln>
                <a:solidFill>
                  <a:schemeClr val="tx2"/>
                </a:solidFill>
                <a:uLnTx/>
                <a:uFillTx/>
                <a:latin typeface="+mj-lt"/>
                <a:ea typeface="+mj-ea"/>
                <a:cs typeface="+mj-cs"/>
              </a:rPr>
              <a:t> </a:t>
            </a:r>
            <a:r>
              <a:rPr kumimoji="0" lang="en-US" sz="2600" i="1" u="none" strike="noStrike" kern="1200" cap="none" spc="-100" normalizeH="0" baseline="0" noProof="0" dirty="0" err="1" smtClean="0">
                <a:ln w="3200">
                  <a:solidFill>
                    <a:schemeClr val="bg2">
                      <a:shade val="75000"/>
                      <a:alpha val="25000"/>
                    </a:schemeClr>
                  </a:solidFill>
                  <a:prstDash val="solid"/>
                  <a:round/>
                </a:ln>
                <a:solidFill>
                  <a:schemeClr val="tx2"/>
                </a:solidFill>
                <a:uLnTx/>
                <a:uFillTx/>
                <a:latin typeface="+mj-lt"/>
                <a:ea typeface="+mj-ea"/>
                <a:cs typeface="+mj-cs"/>
              </a:rPr>
              <a:t>Gaudium</a:t>
            </a:r>
            <a:r>
              <a:rPr kumimoji="0" lang="en-US" sz="2600" i="1" u="none" strike="noStrike" kern="1200" cap="none" spc="-100" normalizeH="0" noProof="0" dirty="0" smtClean="0">
                <a:ln w="3200">
                  <a:solidFill>
                    <a:schemeClr val="bg2">
                      <a:shade val="75000"/>
                      <a:alpha val="25000"/>
                    </a:schemeClr>
                  </a:solidFill>
                  <a:prstDash val="solid"/>
                  <a:round/>
                </a:ln>
                <a:solidFill>
                  <a:schemeClr val="tx2"/>
                </a:solidFill>
                <a:uLnTx/>
                <a:uFillTx/>
                <a:latin typeface="+mj-lt"/>
                <a:ea typeface="+mj-ea"/>
                <a:cs typeface="+mj-cs"/>
              </a:rPr>
              <a:t> </a:t>
            </a:r>
            <a:r>
              <a:rPr kumimoji="0" lang="en-US" sz="2600" u="none" strike="noStrike" kern="1200" cap="none" spc="-100" normalizeH="0" noProof="0" dirty="0" smtClean="0">
                <a:ln w="3200">
                  <a:solidFill>
                    <a:schemeClr val="bg2">
                      <a:shade val="75000"/>
                      <a:alpha val="25000"/>
                    </a:schemeClr>
                  </a:solidFill>
                  <a:prstDash val="solid"/>
                  <a:round/>
                </a:ln>
                <a:solidFill>
                  <a:schemeClr val="tx2"/>
                </a:solidFill>
                <a:uLnTx/>
                <a:uFillTx/>
                <a:latin typeface="+mj-lt"/>
                <a:ea typeface="+mj-ea"/>
                <a:cs typeface="+mj-cs"/>
              </a:rPr>
              <a:t>to interrogate us</a:t>
            </a:r>
            <a:endParaRPr kumimoji="0" lang="it-IT" sz="2600" i="0" u="none" strike="noStrike" kern="1200" cap="none" spc="-100" normalizeH="0" baseline="0" noProof="0" dirty="0">
              <a:ln w="3200">
                <a:solidFill>
                  <a:schemeClr val="bg2">
                    <a:shade val="75000"/>
                    <a:alpha val="25000"/>
                  </a:schemeClr>
                </a:solidFill>
                <a:prstDash val="solid"/>
                <a:round/>
              </a:ln>
              <a:solidFill>
                <a:schemeClr val="tx2"/>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apa_Francisco_na_JMJ_-_24072013.jpg"/>
          <p:cNvPicPr>
            <a:picLocks noChangeAspect="1"/>
          </p:cNvPicPr>
          <p:nvPr/>
        </p:nvPicPr>
        <p:blipFill>
          <a:blip r:embed="rId2" cstate="print"/>
          <a:stretch>
            <a:fillRect/>
          </a:stretch>
        </p:blipFill>
        <p:spPr>
          <a:xfrm>
            <a:off x="5286380" y="428603"/>
            <a:ext cx="3464953" cy="4719935"/>
          </a:xfrm>
          <a:prstGeom prst="rect">
            <a:avLst/>
          </a:prstGeom>
        </p:spPr>
      </p:pic>
      <p:sp>
        <p:nvSpPr>
          <p:cNvPr id="6" name="CasellaDiTesto 5"/>
          <p:cNvSpPr txBox="1"/>
          <p:nvPr/>
        </p:nvSpPr>
        <p:spPr>
          <a:xfrm>
            <a:off x="428596" y="928670"/>
            <a:ext cx="4572032" cy="5909310"/>
          </a:xfrm>
          <a:prstGeom prst="rect">
            <a:avLst/>
          </a:prstGeom>
          <a:noFill/>
        </p:spPr>
        <p:txBody>
          <a:bodyPr wrap="square" rtlCol="0">
            <a:spAutoFit/>
          </a:bodyPr>
          <a:lstStyle/>
          <a:p>
            <a:r>
              <a:rPr lang="en-US" sz="2400" i="1" dirty="0" smtClean="0">
                <a:solidFill>
                  <a:schemeClr val="accent2"/>
                </a:solidFill>
              </a:rPr>
              <a:t>The joy of the gospel fills the hearts and lives of all who encounter Jesus. Those who accept his offer of salvation are set free from sin, sorrow, inner emptiness and loneliness. With Christ joy is constantly born anew. In this Exhortation I wish to encourage the Christian faithful to embark upon a new chapter of evangelization marked by this joy, while pointing out new paths for the Church’s journey in years to come. </a:t>
            </a:r>
          </a:p>
          <a:p>
            <a:pPr algn="r"/>
            <a:r>
              <a:rPr lang="en-US" sz="2400" dirty="0" smtClean="0">
                <a:solidFill>
                  <a:schemeClr val="tx2"/>
                </a:solidFill>
              </a:rPr>
              <a:t>EG 1</a:t>
            </a:r>
            <a:endParaRPr lang="it-IT" sz="2400" dirty="0" smtClean="0">
              <a:solidFill>
                <a:schemeClr val="tx2"/>
              </a:solidFill>
            </a:endParaRP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472" y="857232"/>
            <a:ext cx="7929618" cy="5909310"/>
          </a:xfrm>
          <a:prstGeom prst="rect">
            <a:avLst/>
          </a:prstGeom>
          <a:noFill/>
        </p:spPr>
        <p:txBody>
          <a:bodyPr wrap="square" rtlCol="0">
            <a:spAutoFit/>
          </a:bodyPr>
          <a:lstStyle/>
          <a:p>
            <a:r>
              <a:rPr lang="en-US" sz="2400" i="1" dirty="0" smtClean="0">
                <a:solidFill>
                  <a:schemeClr val="accent2"/>
                </a:solidFill>
              </a:rPr>
              <a:t>I invite all Christians, everywhere, at this very moment, to a renewed personal encounter with Jesus Christ, or at least an openness to letting him encounter them; I ask all of you to do this unfailingly each day. No one should think that this invitation is not meant for him or her, since “no one is excluded from the joy brought by the Lord”. The Lord does not disappoint those who take this risk; whenever we take a step towards Jesus, we come to realize that he is already there, waiting for us with open arms. Now is the time to say to Jesus: “Lord, I have let myself be deceived; in a thousand ways I have shunned your love, yet here I am once more, to renew my covenant with you. I need you. Save me once again, Lord, take me once more into your redeeming embrace”. </a:t>
            </a:r>
          </a:p>
          <a:p>
            <a:pPr algn="r"/>
            <a:r>
              <a:rPr lang="en-US" sz="2400" dirty="0" smtClean="0">
                <a:solidFill>
                  <a:schemeClr val="tx2"/>
                </a:solidFill>
              </a:rPr>
              <a:t>EG 3</a:t>
            </a:r>
            <a:endParaRPr lang="it-IT" sz="2400" dirty="0" smtClean="0">
              <a:solidFill>
                <a:schemeClr val="tx2"/>
              </a:solidFill>
            </a:endParaRPr>
          </a:p>
          <a:p>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TotalTime>
  <Words>1056</Words>
  <Application>Microsoft Office PowerPoint</Application>
  <PresentationFormat>Presentazione su schermo (4:3)</PresentationFormat>
  <Paragraphs>68</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Carta</vt:lpstr>
      <vt:lpstr>Pontifical Council for the Laity  Women’s Section</vt:lpstr>
      <vt:lpstr>1. Looking at the history of WUCWO’s relationship to the Holy See </vt:lpstr>
      <vt:lpstr>Diapositiva 3</vt:lpstr>
      <vt:lpstr>Pope Pius XII</vt:lpstr>
      <vt:lpstr>Diapositiva 5</vt:lpstr>
      <vt:lpstr>Diapositiva 6</vt:lpstr>
      <vt:lpstr>Diapositiva 7</vt:lpstr>
      <vt:lpstr>Diapositiva 8</vt:lpstr>
      <vt:lpstr>Diapositiva 9</vt:lpstr>
      <vt:lpstr>Diapositiva 10</vt:lpstr>
      <vt:lpstr>Diapositiva 11</vt:lpstr>
      <vt:lpstr>2. Lack of Missionary Enthusiasm</vt:lpstr>
      <vt:lpstr>3. Hopelessness</vt:lpstr>
      <vt:lpstr>4. Lack of community life,       lack of fraternal love</vt:lpstr>
      <vt:lpstr>5. Spiritual Worldliness</vt:lpstr>
      <vt:lpstr>As a conclusion…</vt:lpstr>
      <vt:lpstr>Diapositiva 17</vt:lpstr>
      <vt:lpstr>Diapositiva 18</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Church:  the Perspective of Mulieris Dignitatem</dc:title>
  <dc:creator>x</dc:creator>
  <cp:lastModifiedBy>x</cp:lastModifiedBy>
  <cp:revision>110</cp:revision>
  <dcterms:created xsi:type="dcterms:W3CDTF">2014-09-02T08:09:43Z</dcterms:created>
  <dcterms:modified xsi:type="dcterms:W3CDTF">2014-10-21T13:41:08Z</dcterms:modified>
</cp:coreProperties>
</file>